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60" r:id="rId3"/>
    <p:sldId id="270" r:id="rId4"/>
    <p:sldId id="266" r:id="rId5"/>
    <p:sldId id="263" r:id="rId6"/>
    <p:sldId id="272" r:id="rId7"/>
    <p:sldId id="273" r:id="rId8"/>
    <p:sldId id="276" r:id="rId9"/>
    <p:sldId id="279" r:id="rId10"/>
    <p:sldId id="277" r:id="rId11"/>
    <p:sldId id="278" r:id="rId12"/>
    <p:sldId id="280" r:id="rId13"/>
    <p:sldId id="274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C080A-9C85-43BD-B12D-4A4E586D4004}" type="datetimeFigureOut">
              <a:rPr kumimoji="1" lang="ja-JP" altLang="en-US" smtClean="0"/>
              <a:pPr/>
              <a:t>2013/5/19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F54A5-AC91-4A58-846B-F7AE4DE628E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2" name="サブタイトル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18A789-172B-49D1-90D7-940DCF3C7D3A}" type="datetime1">
              <a:rPr kumimoji="1" lang="ja-JP" altLang="en-US" smtClean="0"/>
              <a:pPr/>
              <a:t>2013/5/19</a:t>
            </a:fld>
            <a:endParaRPr kumimoji="1" lang="ja-JP" altLang="en-US"/>
          </a:p>
        </p:txBody>
      </p:sp>
      <p:sp>
        <p:nvSpPr>
          <p:cNvPr id="20" name="フッター プレースホル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8C4A26-ED36-44CB-80C3-4690B44CE9D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04A03D-7A20-4628-937F-A4423A19F94B}" type="datetime1">
              <a:rPr kumimoji="1" lang="ja-JP" altLang="en-US" smtClean="0"/>
              <a:pPr/>
              <a:t>2013/5/19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8C4A26-ED36-44CB-80C3-4690B44CE9D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76D6BC-0DA8-4778-8EF0-FFD0DEBBF2F5}" type="datetime1">
              <a:rPr kumimoji="1" lang="ja-JP" altLang="en-US" smtClean="0"/>
              <a:pPr/>
              <a:t>2013/5/19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8C4A26-ED36-44CB-80C3-4690B44CE9D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1CD9A-678F-4F10-B541-8898BCACC4F3}" type="datetime1">
              <a:rPr kumimoji="1" lang="ja-JP" altLang="en-US" smtClean="0"/>
              <a:pPr/>
              <a:t>2013/5/19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8C4A26-ED36-44CB-80C3-4690B44CE9D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613B34-0A9E-475E-960A-F00C326FE2CE}" type="datetime1">
              <a:rPr kumimoji="1" lang="ja-JP" altLang="en-US" smtClean="0"/>
              <a:pPr/>
              <a:t>2013/5/19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8C4A26-ED36-44CB-80C3-4690B44CE9D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8D152A-3563-48D0-95F5-921EA41E7CBB}" type="datetime1">
              <a:rPr kumimoji="1" lang="ja-JP" altLang="en-US" smtClean="0"/>
              <a:pPr/>
              <a:t>2013/5/19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8C4A26-ED36-44CB-80C3-4690B44CE9D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5695E-4449-4DE9-ABD5-74C79EBBFC91}" type="datetime1">
              <a:rPr kumimoji="1" lang="ja-JP" altLang="en-US" smtClean="0"/>
              <a:pPr/>
              <a:t>2013/5/19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8C4A26-ED36-44CB-80C3-4690B44CE9D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548C8-C6F0-4737-BE7F-EBF627A4D0D8}" type="datetime1">
              <a:rPr kumimoji="1" lang="ja-JP" altLang="en-US" smtClean="0"/>
              <a:pPr/>
              <a:t>2013/5/19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8C4A26-ED36-44CB-80C3-4690B44CE9D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056AD-FE6C-4606-8217-D769FE4E4750}" type="datetime1">
              <a:rPr kumimoji="1" lang="ja-JP" altLang="en-US" smtClean="0"/>
              <a:pPr/>
              <a:t>2013/5/19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8C4A26-ED36-44CB-80C3-4690B44CE9D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C20760-D1C4-4AC5-B962-FC2440CCD3FE}" type="datetime1">
              <a:rPr kumimoji="1" lang="ja-JP" altLang="en-US" smtClean="0"/>
              <a:pPr/>
              <a:t>2013/5/19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8C4A26-ED36-44CB-80C3-4690B44CE9D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51271-89AC-461C-B142-F384C6673722}" type="datetime1">
              <a:rPr kumimoji="1" lang="ja-JP" altLang="en-US" smtClean="0"/>
              <a:pPr/>
              <a:t>2013/5/19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8C4A26-ED36-44CB-80C3-4690B44CE9D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9" name="フローチャート: 処理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フローチャート: 処理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パイ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ドーナ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タイトル プレースホル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テキスト プレースホル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4" name="日付プレースホル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F19AFFD-6DED-4662-8159-78836F580F33}" type="datetime1">
              <a:rPr kumimoji="1" lang="ja-JP" altLang="en-US" smtClean="0"/>
              <a:pPr/>
              <a:t>2013/5/19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18C4A26-ED36-44CB-80C3-4690B44CE9D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1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2560" y="908720"/>
            <a:ext cx="7406640" cy="1944216"/>
          </a:xfrm>
        </p:spPr>
        <p:txBody>
          <a:bodyPr/>
          <a:lstStyle/>
          <a:p>
            <a:r>
              <a:rPr kumimoji="1" lang="ja-JP" altLang="en-US" dirty="0" smtClean="0"/>
              <a:t>金融学会コメント</a:t>
            </a:r>
            <a:r>
              <a:rPr kumimoji="1" lang="en-US" altLang="ja-JP" dirty="0" smtClean="0"/>
              <a:t>	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32560" y="4077072"/>
            <a:ext cx="7406640" cy="1512168"/>
          </a:xfrm>
        </p:spPr>
        <p:txBody>
          <a:bodyPr/>
          <a:lstStyle/>
          <a:p>
            <a:r>
              <a:rPr kumimoji="1" lang="en-US" altLang="ja-JP" dirty="0" smtClean="0"/>
              <a:t>	2013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25</a:t>
            </a:r>
            <a:r>
              <a:rPr kumimoji="1" lang="ja-JP" altLang="en-US" dirty="0" smtClean="0"/>
              <a:t>日</a:t>
            </a:r>
            <a:r>
              <a:rPr kumimoji="1" lang="en-US" altLang="ja-JP" dirty="0" smtClean="0"/>
              <a:t>	</a:t>
            </a:r>
            <a:r>
              <a:rPr kumimoji="1" lang="ja-JP" altLang="en-US" dirty="0" smtClean="0"/>
              <a:t>武田　真彦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4A26-ED36-44CB-80C3-4690B44CE9D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報告者へ質問事項；</a:t>
            </a:r>
            <a:r>
              <a:rPr lang="ja-JP" altLang="en-US" dirty="0" smtClean="0"/>
              <a:t>その３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AB/KN</a:t>
            </a:r>
            <a:r>
              <a:rPr kumimoji="1" lang="ja-JP" altLang="en-US" dirty="0" smtClean="0"/>
              <a:t>の成果を何をもって測るのか？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たとえ</a:t>
            </a:r>
            <a:r>
              <a:rPr lang="ja-JP" altLang="en-US" dirty="0" smtClean="0"/>
              <a:t>「</a:t>
            </a:r>
            <a:r>
              <a:rPr lang="en-US" altLang="ja-JP" dirty="0" smtClean="0"/>
              <a:t> 2</a:t>
            </a:r>
            <a:r>
              <a:rPr lang="ja-JP" altLang="en-US" dirty="0" smtClean="0"/>
              <a:t>年以内に</a:t>
            </a:r>
            <a:r>
              <a:rPr lang="en-US" altLang="ja-JP" dirty="0" smtClean="0"/>
              <a:t>2%</a:t>
            </a:r>
            <a:r>
              <a:rPr lang="ja-JP" altLang="en-US" dirty="0" smtClean="0"/>
              <a:t>」は外しても、円安が定着し、実現インフレ率、</a:t>
            </a:r>
            <a:r>
              <a:rPr lang="ja-JP" altLang="en-US" dirty="0" smtClean="0"/>
              <a:t>実質　成長率</a:t>
            </a:r>
            <a:r>
              <a:rPr lang="ja-JP" altLang="en-US" dirty="0" smtClean="0"/>
              <a:t>が若干とも高まるとすれば、</a:t>
            </a:r>
            <a:r>
              <a:rPr lang="en-US" altLang="ja-JP" dirty="0" smtClean="0"/>
              <a:t>AB/KN</a:t>
            </a:r>
            <a:r>
              <a:rPr lang="ja-JP" altLang="en-US" dirty="0" smtClean="0"/>
              <a:t>は大成功で</a:t>
            </a:r>
            <a:r>
              <a:rPr lang="ja-JP" altLang="en-US" dirty="0" smtClean="0"/>
              <a:t>はない</a:t>
            </a:r>
            <a:r>
              <a:rPr lang="ja-JP" altLang="en-US" dirty="0" smtClean="0"/>
              <a:t>か。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/>
              <a:t>この</a:t>
            </a:r>
            <a:r>
              <a:rPr lang="ja-JP" altLang="en-US" dirty="0" smtClean="0"/>
              <a:t>場合、様々なリスクが顕現化する可能性も</a:t>
            </a:r>
            <a:r>
              <a:rPr lang="ja-JP" altLang="en-US" dirty="0" smtClean="0"/>
              <a:t>小。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ただ、</a:t>
            </a:r>
            <a:r>
              <a:rPr lang="en-US" altLang="ja-JP" dirty="0" smtClean="0"/>
              <a:t>KN</a:t>
            </a:r>
            <a:r>
              <a:rPr lang="ja-JP" altLang="en-US" dirty="0" smtClean="0"/>
              <a:t>は予めこうしたベネフィットを認めることはできず、「</a:t>
            </a:r>
            <a:r>
              <a:rPr lang="en-US" altLang="ja-JP" dirty="0" smtClean="0"/>
              <a:t> </a:t>
            </a:r>
            <a:r>
              <a:rPr lang="en-US" altLang="ja-JP" dirty="0" smtClean="0"/>
              <a:t>2%</a:t>
            </a:r>
            <a:r>
              <a:rPr lang="ja-JP" altLang="en-US" dirty="0" smtClean="0"/>
              <a:t>目標は　達成可能</a:t>
            </a:r>
            <a:r>
              <a:rPr lang="ja-JP" altLang="en-US" dirty="0" smtClean="0"/>
              <a:t>」と叫び続けるのみ。</a:t>
            </a: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4A26-ED36-44CB-80C3-4690B44CE9D8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報告者へ質問事項；</a:t>
            </a:r>
            <a:r>
              <a:rPr lang="ja-JP" altLang="en-US" dirty="0" smtClean="0"/>
              <a:t>その４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「均衡崩壊」の</a:t>
            </a:r>
            <a:r>
              <a:rPr lang="ja-JP" altLang="en-US" dirty="0" smtClean="0"/>
              <a:t>リスクは無視できない</a:t>
            </a:r>
            <a:r>
              <a:rPr lang="ja-JP" altLang="en-US" dirty="0" smtClean="0"/>
              <a:t>。これが顕現化した場合、どのように　対処するか。 　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/>
              <a:t>金融抑圧や、日銀による際限のない国債買入で対処しきれるかどうか。　実務面を含めた、危機対応</a:t>
            </a:r>
            <a:r>
              <a:rPr lang="ja-JP" altLang="en-US" dirty="0" smtClean="0"/>
              <a:t>プラン</a:t>
            </a:r>
            <a:r>
              <a:rPr lang="ja-JP" altLang="en-US" dirty="0" smtClean="0"/>
              <a:t>の　検討が必要。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4A26-ED36-44CB-80C3-4690B44CE9D8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報告者へ質問事項；</a:t>
            </a:r>
            <a:r>
              <a:rPr lang="ja-JP" altLang="en-US" dirty="0" smtClean="0"/>
              <a:t>その５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海外への</a:t>
            </a:r>
            <a:r>
              <a:rPr kumimoji="1" lang="en-US" altLang="ja-JP" dirty="0" smtClean="0"/>
              <a:t>spillover</a:t>
            </a:r>
            <a:r>
              <a:rPr kumimoji="1" lang="ja-JP" altLang="en-US" dirty="0" smtClean="0"/>
              <a:t>をどう考えるか？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/>
              <a:t>この側面がわが国で議論されることは、</a:t>
            </a:r>
            <a:r>
              <a:rPr lang="en-US" altLang="ja-JP" dirty="0" smtClean="0"/>
              <a:t>G20</a:t>
            </a:r>
            <a:r>
              <a:rPr lang="ja-JP" altLang="en-US" dirty="0" smtClean="0"/>
              <a:t>や</a:t>
            </a:r>
            <a:r>
              <a:rPr lang="en-US" altLang="ja-JP" dirty="0" smtClean="0"/>
              <a:t>G7</a:t>
            </a:r>
            <a:r>
              <a:rPr lang="ja-JP" altLang="en-US" dirty="0" smtClean="0"/>
              <a:t>直前を除いて稀。しかし、アジアの</a:t>
            </a:r>
            <a:r>
              <a:rPr lang="en-US" altLang="ja-JP" dirty="0" smtClean="0"/>
              <a:t>emerging market</a:t>
            </a:r>
            <a:r>
              <a:rPr lang="ja-JP" altLang="en-US" dirty="0" smtClean="0"/>
              <a:t>諸国を筆頭に、被害者意識は無視できない。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</a:t>
            </a:r>
            <a:r>
              <a:rPr kumimoji="1" lang="ja-JP" altLang="en-US" dirty="0" smtClean="0"/>
              <a:t>日本を含む各々の国が </a:t>
            </a:r>
            <a:r>
              <a:rPr kumimoji="1" lang="en-US" altLang="ja-JP" dirty="0" smtClean="0"/>
              <a:t>Mind its own business</a:t>
            </a:r>
            <a:r>
              <a:rPr kumimoji="1" lang="ja-JP" altLang="en-US" dirty="0" smtClean="0"/>
              <a:t>ということで、果たしてよいのかどうか。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4A26-ED36-44CB-80C3-4690B44CE9D8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　　　　</a:t>
            </a:r>
            <a:r>
              <a:rPr lang="en-US" altLang="ja-JP" dirty="0" smtClean="0"/>
              <a:t>Thank you !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4A26-ED36-44CB-80C3-4690B44CE9D8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アベノミクス</a:t>
            </a:r>
            <a:r>
              <a:rPr kumimoji="1"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(AB)</a:t>
            </a:r>
            <a:r>
              <a:rPr kumimoji="1" lang="ja-JP" altLang="en-US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･黒田日銀</a:t>
            </a:r>
            <a:r>
              <a:rPr kumimoji="1"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(KN)</a:t>
            </a:r>
            <a:r>
              <a:rPr lang="ja-JP" altLang="en-US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の何が新しいのか</a:t>
            </a:r>
            <a:endParaRPr kumimoji="1" lang="ja-JP" altLang="en-US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 smtClean="0"/>
              <a:t>新しい</a:t>
            </a:r>
            <a:r>
              <a:rPr lang="ja-JP" altLang="en-US" dirty="0" smtClean="0"/>
              <a:t>ものは</a:t>
            </a:r>
            <a:r>
              <a:rPr lang="ja-JP" altLang="en-US" dirty="0" smtClean="0"/>
              <a:t>ない、と</a:t>
            </a:r>
            <a:r>
              <a:rPr lang="ja-JP" altLang="en-US" dirty="0" smtClean="0"/>
              <a:t>いうのが</a:t>
            </a:r>
            <a:r>
              <a:rPr lang="en-US" altLang="ja-JP" dirty="0" smtClean="0"/>
              <a:t>1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答。</a:t>
            </a:r>
            <a:endParaRPr lang="en-US" altLang="ja-JP" dirty="0" smtClean="0"/>
          </a:p>
          <a:p>
            <a:r>
              <a:rPr kumimoji="1" lang="ja-JP" altLang="en-US" dirty="0" smtClean="0"/>
              <a:t>日銀は</a:t>
            </a:r>
            <a:r>
              <a:rPr kumimoji="1" lang="en-US" altLang="ja-JP" dirty="0" smtClean="0"/>
              <a:t>2001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月</a:t>
            </a:r>
            <a:r>
              <a:rPr lang="ja-JP" altLang="en-US" dirty="0" smtClean="0"/>
              <a:t>から</a:t>
            </a:r>
            <a:r>
              <a:rPr lang="en-US" altLang="ja-JP" dirty="0" smtClean="0"/>
              <a:t>2006</a:t>
            </a:r>
            <a:r>
              <a:rPr lang="ja-JP" altLang="en-US" dirty="0" smtClean="0"/>
              <a:t>年</a:t>
            </a:r>
            <a:r>
              <a:rPr lang="en-US" altLang="ja-JP" dirty="0" smtClean="0"/>
              <a:t>3</a:t>
            </a:r>
            <a:r>
              <a:rPr lang="ja-JP" altLang="en-US" dirty="0" smtClean="0"/>
              <a:t>月にかけて既に</a:t>
            </a:r>
            <a:r>
              <a:rPr lang="en-US" altLang="ja-JP" dirty="0" smtClean="0"/>
              <a:t>QE</a:t>
            </a:r>
            <a:r>
              <a:rPr lang="ja-JP" altLang="en-US" dirty="0" smtClean="0"/>
              <a:t>を実施。「金融システム</a:t>
            </a:r>
            <a:r>
              <a:rPr lang="ja-JP" altLang="en-US" dirty="0" smtClean="0"/>
              <a:t>の安定化</a:t>
            </a:r>
            <a:r>
              <a:rPr lang="ja-JP" altLang="en-US" dirty="0" smtClean="0"/>
              <a:t>には寄与したが、物価、景気、為替等に対する効果は微弱だった」というの</a:t>
            </a:r>
            <a:r>
              <a:rPr lang="ja-JP" altLang="en-US" dirty="0" smtClean="0"/>
              <a:t>が　定説。また白川日銀</a:t>
            </a:r>
            <a:r>
              <a:rPr lang="en-US" altLang="ja-JP" dirty="0" smtClean="0"/>
              <a:t>(SN)</a:t>
            </a:r>
            <a:r>
              <a:rPr lang="ja-JP" altLang="en-US" dirty="0" smtClean="0"/>
              <a:t>の</a:t>
            </a:r>
            <a:r>
              <a:rPr lang="ja-JP" altLang="en-US" dirty="0" smtClean="0"/>
              <a:t>下でも、様々</a:t>
            </a:r>
            <a:r>
              <a:rPr lang="ja-JP" altLang="en-US" dirty="0" smtClean="0"/>
              <a:t>な金融緩和</a:t>
            </a:r>
            <a:r>
              <a:rPr lang="ja-JP" altLang="en-US" dirty="0" smtClean="0"/>
              <a:t>の工夫がなされて</a:t>
            </a:r>
            <a:r>
              <a:rPr lang="ja-JP" altLang="en-US" dirty="0" smtClean="0"/>
              <a:t>きた。</a:t>
            </a:r>
            <a:endParaRPr lang="en-US" altLang="ja-JP" dirty="0" smtClean="0"/>
          </a:p>
          <a:p>
            <a:r>
              <a:rPr lang="ja-JP" altLang="en-US" dirty="0" smtClean="0"/>
              <a:t>しかし</a:t>
            </a:r>
            <a:r>
              <a:rPr lang="en-US" altLang="ja-JP" dirty="0" smtClean="0"/>
              <a:t>AB/KN</a:t>
            </a:r>
            <a:r>
              <a:rPr lang="ja-JP" altLang="en-US" dirty="0" smtClean="0"/>
              <a:t>が、</a:t>
            </a:r>
            <a:r>
              <a:rPr lang="en-US" altLang="ja-JP" dirty="0" smtClean="0"/>
              <a:t>SN</a:t>
            </a:r>
            <a:r>
              <a:rPr lang="ja-JP" altLang="en-US" dirty="0" smtClean="0"/>
              <a:t>が達成出来なかった為替、株価に対する大きなインパクトを持ち得ているのは、否定しがたい事実。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4A26-ED36-44CB-80C3-4690B44CE9D8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日銀</a:t>
            </a:r>
            <a:r>
              <a:rPr kumimoji="1" lang="ja-JP" altLang="en-US" dirty="0" smtClean="0"/>
              <a:t>に対する批判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「日銀はやる気がなかった」、　　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/>
              <a:t>「</a:t>
            </a:r>
            <a:r>
              <a:rPr lang="ja-JP" altLang="en-US" dirty="0" smtClean="0"/>
              <a:t>コミュニケーションが下手」</a:t>
            </a:r>
            <a:endParaRPr lang="en-US" altLang="ja-JP" dirty="0" smtClean="0"/>
          </a:p>
          <a:p>
            <a:r>
              <a:rPr lang="ja-JP" altLang="en-US" dirty="0" smtClean="0"/>
              <a:t>リーマン後、主要国中銀は思い切って</a:t>
            </a:r>
            <a:r>
              <a:rPr lang="en-US" altLang="ja-JP" dirty="0" smtClean="0"/>
              <a:t>B/S</a:t>
            </a:r>
            <a:r>
              <a:rPr lang="ja-JP" altLang="en-US" dirty="0" smtClean="0"/>
              <a:t>を拡大したが、日銀は緩やか</a:t>
            </a:r>
            <a:r>
              <a:rPr lang="ja-JP" altLang="en-US" dirty="0" smtClean="0"/>
              <a:t>な拡大</a:t>
            </a:r>
            <a:r>
              <a:rPr lang="ja-JP" altLang="en-US" dirty="0" smtClean="0"/>
              <a:t>のみ。これが円高を生んだ。</a:t>
            </a:r>
            <a:endParaRPr lang="en-US" altLang="ja-JP" dirty="0" smtClean="0"/>
          </a:p>
          <a:p>
            <a:r>
              <a:rPr kumimoji="1" lang="ja-JP" altLang="en-US" dirty="0" smtClean="0"/>
              <a:t>反論として</a:t>
            </a:r>
            <a:r>
              <a:rPr lang="ja-JP" altLang="en-US" dirty="0" smtClean="0"/>
              <a:t>、「</a:t>
            </a:r>
            <a:r>
              <a:rPr lang="ja-JP" altLang="en-US" dirty="0" smtClean="0"/>
              <a:t>効果が不明確な政策</a:t>
            </a:r>
            <a:r>
              <a:rPr lang="ja-JP" altLang="en-US" dirty="0" smtClean="0"/>
              <a:t>を　有効</a:t>
            </a:r>
            <a:r>
              <a:rPr lang="ja-JP" altLang="en-US" dirty="0" smtClean="0"/>
              <a:t>な如く喧伝したり、副作用を</a:t>
            </a:r>
            <a:r>
              <a:rPr lang="ja-JP" altLang="en-US" dirty="0" smtClean="0"/>
              <a:t>説明　せず</a:t>
            </a:r>
            <a:r>
              <a:rPr lang="ja-JP" altLang="en-US" dirty="0" smtClean="0"/>
              <a:t>に政策を処方するのは、政策担当者として不誠実」</a:t>
            </a:r>
            <a:r>
              <a:rPr lang="ja-JP" altLang="en-US" dirty="0" smtClean="0"/>
              <a:t>、「</a:t>
            </a:r>
            <a:r>
              <a:rPr kumimoji="1" lang="ja-JP" altLang="en-US" dirty="0" smtClean="0"/>
              <a:t>気合いを</a:t>
            </a:r>
            <a:r>
              <a:rPr kumimoji="1" lang="ja-JP" altLang="en-US" dirty="0" smtClean="0"/>
              <a:t>入れれば　政策</a:t>
            </a:r>
            <a:r>
              <a:rPr kumimoji="1" lang="ja-JP" altLang="en-US" dirty="0" smtClean="0"/>
              <a:t>が効くというのか」</a:t>
            </a:r>
            <a:r>
              <a:rPr kumimoji="1" lang="ja-JP" altLang="en-US" dirty="0" smtClean="0"/>
              <a:t>、「</a:t>
            </a:r>
            <a:r>
              <a:rPr kumimoji="1" lang="en-US" altLang="ja-JP" dirty="0" smtClean="0"/>
              <a:t>B/S</a:t>
            </a:r>
            <a:r>
              <a:rPr kumimoji="1" lang="ja-JP" altLang="en-US" dirty="0" smtClean="0"/>
              <a:t>の相対的な拡大は、日銀の</a:t>
            </a:r>
            <a:r>
              <a:rPr kumimoji="1" lang="en-US" altLang="ja-JP" dirty="0" smtClean="0"/>
              <a:t>QE</a:t>
            </a:r>
            <a:r>
              <a:rPr kumimoji="1" lang="ja-JP" altLang="en-US" dirty="0" smtClean="0"/>
              <a:t>期間中（</a:t>
            </a:r>
            <a:r>
              <a:rPr kumimoji="1" lang="en-US" altLang="ja-JP" dirty="0" smtClean="0"/>
              <a:t>2001-06</a:t>
            </a:r>
            <a:r>
              <a:rPr kumimoji="1" lang="ja-JP" altLang="en-US" dirty="0" smtClean="0"/>
              <a:t>）、全く円安につながらなかった」。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4A26-ED36-44CB-80C3-4690B44CE9D8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QE</a:t>
            </a:r>
            <a:r>
              <a:rPr lang="ja-JP" altLang="en-US" dirty="0" smtClean="0"/>
              <a:t>の効果</a:t>
            </a:r>
            <a:r>
              <a:rPr lang="ja-JP" altLang="en-US" dirty="0" smtClean="0"/>
              <a:t>？</a:t>
            </a:r>
            <a:r>
              <a:rPr lang="ja-JP" altLang="en-US" sz="2700" dirty="0" smtClean="0"/>
              <a:t>（出所；池田信夫氏ブログ）</a:t>
            </a:r>
            <a:endParaRPr kumimoji="1" lang="ja-JP" altLang="en-US" sz="27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4A26-ED36-44CB-80C3-4690B44CE9D8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pic>
        <p:nvPicPr>
          <p:cNvPr id="7" name="コンテンツ プレースホルダ 6" descr="sorosChart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844824"/>
            <a:ext cx="6144857" cy="445502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200" dirty="0" smtClean="0"/>
              <a:t>なぜ</a:t>
            </a:r>
            <a:r>
              <a:rPr lang="en-US" altLang="ja-JP" sz="3200" dirty="0" smtClean="0"/>
              <a:t>AB/KN</a:t>
            </a:r>
            <a:r>
              <a:rPr lang="ja-JP" altLang="en-US" sz="3200" dirty="0" smtClean="0"/>
              <a:t>が効果を発揮しているのかについての私見</a:t>
            </a:r>
            <a:endParaRPr kumimoji="1" lang="ja-JP" altLang="en-US" sz="32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「大胆な</a:t>
            </a:r>
            <a:r>
              <a:rPr kumimoji="1" lang="ja-JP" altLang="en-US" dirty="0" smtClean="0"/>
              <a:t>金融緩和」</a:t>
            </a:r>
            <a:r>
              <a:rPr kumimoji="1" lang="ja-JP" altLang="en-US" dirty="0" smtClean="0"/>
              <a:t>は日銀法</a:t>
            </a:r>
            <a:r>
              <a:rPr kumimoji="1" lang="ja-JP" altLang="en-US" dirty="0" smtClean="0"/>
              <a:t>違反ではないか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日銀法第</a:t>
            </a:r>
            <a:r>
              <a:rPr lang="en-US" altLang="ja-JP" dirty="0" smtClean="0"/>
              <a:t>2</a:t>
            </a:r>
            <a:r>
              <a:rPr lang="ja-JP" altLang="en-US" dirty="0" smtClean="0"/>
              <a:t>条「日本銀行は、通貨及び金融の調節を行うに当たっては、</a:t>
            </a:r>
            <a:r>
              <a:rPr lang="ja-JP" altLang="en-US" u="sng" dirty="0" smtClean="0"/>
              <a:t>物価の安定を図ることを通じて</a:t>
            </a:r>
            <a:r>
              <a:rPr lang="ja-JP" altLang="en-US" dirty="0" smtClean="0"/>
              <a:t>国民経済の健全な発展に資することをもって、　その理念とする」</a:t>
            </a:r>
            <a:endParaRPr lang="en-US" altLang="ja-JP" dirty="0" smtClean="0"/>
          </a:p>
          <a:p>
            <a:r>
              <a:rPr kumimoji="1" lang="ja-JP" altLang="en-US" dirty="0" smtClean="0"/>
              <a:t>日銀法の執行者たる日銀総裁は、物価の安定を損なう</a:t>
            </a:r>
            <a:r>
              <a:rPr kumimoji="1" lang="ja-JP" altLang="en-US" dirty="0" err="1" smtClean="0"/>
              <a:t>惧れが</a:t>
            </a:r>
            <a:r>
              <a:rPr kumimoji="1" lang="ja-JP" altLang="en-US" dirty="0" smtClean="0"/>
              <a:t>ある大胆な政策を取ると宣言することはできない</a:t>
            </a: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4A26-ED36-44CB-80C3-4690B44CE9D8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sz="3600" dirty="0" smtClean="0"/>
              <a:t>Credibly promise to be</a:t>
            </a:r>
            <a:r>
              <a:rPr lang="ja-JP" altLang="en-US" sz="3600" dirty="0" smtClean="0"/>
              <a:t> </a:t>
            </a:r>
            <a:r>
              <a:rPr lang="en-US" altLang="ja-JP" sz="3600" dirty="0" smtClean="0"/>
              <a:t>irresponsible</a:t>
            </a:r>
            <a:r>
              <a:rPr kumimoji="1" lang="ja-JP" altLang="en-US" sz="3600" dirty="0" smtClean="0"/>
              <a:t>　</a:t>
            </a:r>
            <a:r>
              <a:rPr kumimoji="1" lang="en-US" altLang="ja-JP" sz="3600" dirty="0" smtClean="0"/>
              <a:t>   	(</a:t>
            </a:r>
            <a:r>
              <a:rPr kumimoji="1" lang="en-US" altLang="ja-JP" sz="3600" dirty="0" err="1" smtClean="0"/>
              <a:t>Krugman</a:t>
            </a:r>
            <a:r>
              <a:rPr kumimoji="1" lang="en-US" altLang="ja-JP" sz="3600" dirty="0" smtClean="0"/>
              <a:t>, 1999)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流動性の罠から脱却するためには、中央銀行は無責任である（と人々に信じ込ませる）ことが必要。「バンカー</a:t>
            </a:r>
            <a:r>
              <a:rPr lang="ja-JP" altLang="en-US" dirty="0" smtClean="0"/>
              <a:t>・　ショット</a:t>
            </a:r>
            <a:r>
              <a:rPr lang="ja-JP" altLang="en-US" dirty="0" smtClean="0"/>
              <a:t>を思い切り打つ」イメージ。</a:t>
            </a:r>
            <a:endParaRPr lang="en-US" altLang="ja-JP" dirty="0" smtClean="0"/>
          </a:p>
          <a:p>
            <a:r>
              <a:rPr kumimoji="1" lang="ja-JP" altLang="en-US" dirty="0" smtClean="0"/>
              <a:t>これは、白川総裁には職務上不可能。　しかし、日銀法を改正しうる安倍</a:t>
            </a:r>
            <a:r>
              <a:rPr kumimoji="1" lang="ja-JP" altLang="en-US" dirty="0" smtClean="0"/>
              <a:t>首相、安倍</a:t>
            </a:r>
            <a:r>
              <a:rPr kumimoji="1" lang="ja-JP" altLang="en-US" dirty="0" smtClean="0"/>
              <a:t>氏に任命された黒田</a:t>
            </a:r>
            <a:r>
              <a:rPr kumimoji="1" lang="ja-JP" altLang="en-US" dirty="0" smtClean="0"/>
              <a:t>総裁には可能。</a:t>
            </a:r>
            <a:endParaRPr kumimoji="1" lang="en-US" altLang="ja-JP" dirty="0" smtClean="0"/>
          </a:p>
          <a:p>
            <a:r>
              <a:rPr lang="ja-JP" altLang="en-US" dirty="0" smtClean="0"/>
              <a:t>しかし、無責任</a:t>
            </a:r>
            <a:r>
              <a:rPr lang="ja-JP" altLang="en-US" dirty="0" smtClean="0"/>
              <a:t>で</a:t>
            </a:r>
            <a:r>
              <a:rPr lang="ja-JP" altLang="en-US" dirty="0" smtClean="0"/>
              <a:t>あること</a:t>
            </a:r>
            <a:r>
              <a:rPr lang="ja-JP" altLang="en-US" dirty="0" smtClean="0"/>
              <a:t>の具体的な意味は？　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4A26-ED36-44CB-80C3-4690B44CE9D8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今後の注目点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AB/KN</a:t>
            </a:r>
            <a:r>
              <a:rPr kumimoji="1" lang="ja-JP" altLang="en-US" dirty="0" smtClean="0"/>
              <a:t>は、長年の懸案だった</a:t>
            </a:r>
            <a:r>
              <a:rPr lang="ja-JP" altLang="en-US" dirty="0" smtClean="0"/>
              <a:t>政策</a:t>
            </a:r>
            <a:r>
              <a:rPr kumimoji="1" lang="ja-JP" altLang="en-US" dirty="0" smtClean="0"/>
              <a:t>実験の実行である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市場の好反応が実体経済、特にインフレ率に波及するか否か</a:t>
            </a:r>
            <a:endParaRPr kumimoji="1" lang="en-US" altLang="ja-JP" dirty="0" smtClean="0"/>
          </a:p>
          <a:p>
            <a:r>
              <a:rPr lang="ja-JP" altLang="en-US" dirty="0" smtClean="0"/>
              <a:t>こうした波及が行き過ぎることはないか（資産バブル、インフレ率の</a:t>
            </a:r>
            <a:r>
              <a:rPr lang="en-US" altLang="ja-JP" dirty="0" smtClean="0"/>
              <a:t>overshooting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kumimoji="1" lang="ja-JP" altLang="en-US" dirty="0" smtClean="0"/>
              <a:t>長期金利はどこに落ち着くのか、その財政への影響如何</a:t>
            </a:r>
            <a:endParaRPr kumimoji="1" lang="en-US" altLang="ja-JP" dirty="0" smtClean="0"/>
          </a:p>
          <a:p>
            <a:r>
              <a:rPr lang="ja-JP" altLang="en-US" dirty="0" smtClean="0"/>
              <a:t>海外への</a:t>
            </a:r>
            <a:r>
              <a:rPr lang="en-US" altLang="ja-JP" dirty="0" smtClean="0"/>
              <a:t>Spillover</a:t>
            </a:r>
            <a:r>
              <a:rPr lang="ja-JP" altLang="en-US" dirty="0" smtClean="0"/>
              <a:t>をどう考えるか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4A26-ED36-44CB-80C3-4690B44CE9D8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報告者</a:t>
            </a:r>
            <a:r>
              <a:rPr lang="ja-JP" altLang="en-US" dirty="0" smtClean="0"/>
              <a:t>へ質問事項；その１</a:t>
            </a:r>
            <a:r>
              <a:rPr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AB/KN</a:t>
            </a:r>
            <a:r>
              <a:rPr kumimoji="1" lang="ja-JP" altLang="en-US" dirty="0" smtClean="0"/>
              <a:t>は、これまでのところ、</a:t>
            </a:r>
            <a:r>
              <a:rPr kumimoji="1" lang="en-US" altLang="ja-JP" dirty="0" smtClean="0"/>
              <a:t>SN</a:t>
            </a:r>
            <a:r>
              <a:rPr kumimoji="1" lang="ja-JP" altLang="en-US" dirty="0" smtClean="0"/>
              <a:t>が　なしえなかった「一定の成果」を挙げている。これはなぜか？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en-US" altLang="ja-JP" dirty="0" smtClean="0"/>
              <a:t>AB/KN</a:t>
            </a:r>
            <a:r>
              <a:rPr lang="ja-JP" altLang="en-US" dirty="0" smtClean="0"/>
              <a:t>が</a:t>
            </a:r>
            <a:r>
              <a:rPr lang="en-US" altLang="ja-JP" dirty="0" smtClean="0"/>
              <a:t>SN</a:t>
            </a:r>
            <a:r>
              <a:rPr lang="ja-JP" altLang="en-US" dirty="0" smtClean="0"/>
              <a:t>と</a:t>
            </a:r>
            <a:r>
              <a:rPr lang="en-US" altLang="ja-JP" dirty="0" smtClean="0"/>
              <a:t>critical</a:t>
            </a:r>
            <a:r>
              <a:rPr lang="ja-JP" altLang="en-US" dirty="0" smtClean="0"/>
              <a:t>に異なる点は　何か？　この問いへの答は、</a:t>
            </a:r>
            <a:r>
              <a:rPr lang="en-US" altLang="ja-JP" dirty="0" smtClean="0"/>
              <a:t>AB/KN</a:t>
            </a:r>
            <a:r>
              <a:rPr lang="ja-JP" altLang="en-US" dirty="0" smtClean="0"/>
              <a:t>　効果の持続性（あるいはリスク）に　ついて何を示唆するか</a:t>
            </a:r>
            <a:r>
              <a:rPr lang="en-US" altLang="ja-JP" dirty="0" smtClean="0"/>
              <a:t>?</a:t>
            </a:r>
            <a:r>
              <a:rPr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4A26-ED36-44CB-80C3-4690B44CE9D8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報告者へ質問事項；その２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為替・株価 </a:t>
            </a:r>
            <a:r>
              <a:rPr kumimoji="1" lang="en-US" altLang="ja-JP" dirty="0" err="1" smtClean="0"/>
              <a:t>vs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長期金利の関係はどうなるのか？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/>
              <a:t>両者の整合性に疑問あり。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長期金利が上昇する方向で若干の　調整が見られるが、これはどこまで　進むか。その財政に対する影響如何。日銀による抑え込みはワークするか。</a:t>
            </a:r>
            <a:r>
              <a:rPr kumimoji="1" lang="en-US" altLang="ja-JP" dirty="0" smtClean="0"/>
              <a:t>	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4A26-ED36-44CB-80C3-4690B44CE9D8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フレッシュ">
  <a:themeElements>
    <a:clrScheme name="フレッシュ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フレッシュ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フレッシュ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1649</TotalTime>
  <Words>347</Words>
  <Application>Microsoft Office PowerPoint</Application>
  <PresentationFormat>画面に合わせる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フレッシュ</vt:lpstr>
      <vt:lpstr>金融学会コメント </vt:lpstr>
      <vt:lpstr>アベノミクス(AB)･黒田日銀(KN)の何が新しいのか</vt:lpstr>
      <vt:lpstr>日銀に対する批判</vt:lpstr>
      <vt:lpstr>QEの効果？（出所；池田信夫氏ブログ）</vt:lpstr>
      <vt:lpstr>なぜAB/KNが効果を発揮しているのかについての私見</vt:lpstr>
      <vt:lpstr>Credibly promise to be irresponsible　    (Krugman, 1999)</vt:lpstr>
      <vt:lpstr>今後の注目点</vt:lpstr>
      <vt:lpstr>報告者へ質問事項；その１　</vt:lpstr>
      <vt:lpstr>報告者へ質問事項；その２</vt:lpstr>
      <vt:lpstr>報告者へ質問事項；その３</vt:lpstr>
      <vt:lpstr>報告者へ質問事項；その４</vt:lpstr>
      <vt:lpstr>報告者へ質問事項；その５</vt:lpstr>
      <vt:lpstr>スライド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アベノミクスと黒田日銀に 　　　関する論点整理 </dc:title>
  <dc:creator>mtakeda</dc:creator>
  <cp:lastModifiedBy>mtakeda</cp:lastModifiedBy>
  <cp:revision>73</cp:revision>
  <dcterms:created xsi:type="dcterms:W3CDTF">2013-05-08T19:10:39Z</dcterms:created>
  <dcterms:modified xsi:type="dcterms:W3CDTF">2013-05-19T03:57:27Z</dcterms:modified>
</cp:coreProperties>
</file>