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814" y="-64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5D1BEF6-3BDF-46F8-8EB6-EBE786F54D7A}" type="datetimeFigureOut">
              <a:rPr lang="ja-JP" altLang="en-US"/>
              <a:pPr>
                <a:defRPr/>
              </a:pPr>
              <a:t>2013/8/28</a:t>
            </a:fld>
            <a:endParaRPr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05D52986-67DB-4040-BC0A-9BFBE219D281}" type="slidenum">
              <a:rPr lang="ja-JP" altLang="en-US"/>
              <a:pPr>
                <a:defRPr/>
              </a:pPr>
              <a:t>‹#›</a:t>
            </a:fld>
            <a:endParaRPr lang="ja-JP" altLang="en-US"/>
          </a:p>
        </p:txBody>
      </p:sp>
    </p:spTree>
    <p:extLst>
      <p:ext uri="{BB962C8B-B14F-4D97-AF65-F5344CB8AC3E}">
        <p14:creationId xmlns:p14="http://schemas.microsoft.com/office/powerpoint/2010/main" val="37750396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57364-3DCB-4DCD-8C14-45B0D0F150A3}" type="datetimeFigureOut">
              <a:rPr kumimoji="1" lang="ja-JP" altLang="en-US" smtClean="0"/>
              <a:t>2013/8/28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BD187-E130-4F9C-AB02-DAFAE7016EBD}" type="slidenum">
              <a:rPr kumimoji="1" lang="ja-JP" altLang="en-US" smtClean="0"/>
              <a:t>‹#›</a:t>
            </a:fld>
            <a:endParaRPr kumimoji="1" lang="ja-JP" altLang="en-US"/>
          </a:p>
        </p:txBody>
      </p:sp>
    </p:spTree>
    <p:extLst>
      <p:ext uri="{BB962C8B-B14F-4D97-AF65-F5344CB8AC3E}">
        <p14:creationId xmlns:p14="http://schemas.microsoft.com/office/powerpoint/2010/main" val="37648798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a:t>
            </a:fld>
            <a:endParaRPr kumimoji="1" lang="ja-JP" altLang="en-US"/>
          </a:p>
        </p:txBody>
      </p:sp>
    </p:spTree>
    <p:extLst>
      <p:ext uri="{BB962C8B-B14F-4D97-AF65-F5344CB8AC3E}">
        <p14:creationId xmlns:p14="http://schemas.microsoft.com/office/powerpoint/2010/main" val="1575908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10</a:t>
            </a:fld>
            <a:endParaRPr kumimoji="1" lang="ja-JP" altLang="en-US"/>
          </a:p>
        </p:txBody>
      </p:sp>
    </p:spTree>
    <p:extLst>
      <p:ext uri="{BB962C8B-B14F-4D97-AF65-F5344CB8AC3E}">
        <p14:creationId xmlns:p14="http://schemas.microsoft.com/office/powerpoint/2010/main" val="3020963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11</a:t>
            </a:fld>
            <a:endParaRPr kumimoji="1" lang="ja-JP" altLang="en-US"/>
          </a:p>
        </p:txBody>
      </p:sp>
    </p:spTree>
    <p:extLst>
      <p:ext uri="{BB962C8B-B14F-4D97-AF65-F5344CB8AC3E}">
        <p14:creationId xmlns:p14="http://schemas.microsoft.com/office/powerpoint/2010/main" val="88922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12</a:t>
            </a:fld>
            <a:endParaRPr kumimoji="1" lang="ja-JP" altLang="en-US"/>
          </a:p>
        </p:txBody>
      </p:sp>
    </p:spTree>
    <p:extLst>
      <p:ext uri="{BB962C8B-B14F-4D97-AF65-F5344CB8AC3E}">
        <p14:creationId xmlns:p14="http://schemas.microsoft.com/office/powerpoint/2010/main" val="1663705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13</a:t>
            </a:fld>
            <a:endParaRPr kumimoji="1" lang="ja-JP" altLang="en-US"/>
          </a:p>
        </p:txBody>
      </p:sp>
    </p:spTree>
    <p:extLst>
      <p:ext uri="{BB962C8B-B14F-4D97-AF65-F5344CB8AC3E}">
        <p14:creationId xmlns:p14="http://schemas.microsoft.com/office/powerpoint/2010/main" val="295338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14</a:t>
            </a:fld>
            <a:endParaRPr kumimoji="1" lang="ja-JP" altLang="en-US"/>
          </a:p>
        </p:txBody>
      </p:sp>
    </p:spTree>
    <p:extLst>
      <p:ext uri="{BB962C8B-B14F-4D97-AF65-F5344CB8AC3E}">
        <p14:creationId xmlns:p14="http://schemas.microsoft.com/office/powerpoint/2010/main" val="1750967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15</a:t>
            </a:fld>
            <a:endParaRPr kumimoji="1" lang="ja-JP" altLang="en-US"/>
          </a:p>
        </p:txBody>
      </p:sp>
    </p:spTree>
    <p:extLst>
      <p:ext uri="{BB962C8B-B14F-4D97-AF65-F5344CB8AC3E}">
        <p14:creationId xmlns:p14="http://schemas.microsoft.com/office/powerpoint/2010/main" val="4022035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16</a:t>
            </a:fld>
            <a:endParaRPr kumimoji="1" lang="ja-JP" altLang="en-US"/>
          </a:p>
        </p:txBody>
      </p:sp>
    </p:spTree>
    <p:extLst>
      <p:ext uri="{BB962C8B-B14F-4D97-AF65-F5344CB8AC3E}">
        <p14:creationId xmlns:p14="http://schemas.microsoft.com/office/powerpoint/2010/main" val="152640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17</a:t>
            </a:fld>
            <a:endParaRPr kumimoji="1" lang="ja-JP" altLang="en-US"/>
          </a:p>
        </p:txBody>
      </p:sp>
    </p:spTree>
    <p:extLst>
      <p:ext uri="{BB962C8B-B14F-4D97-AF65-F5344CB8AC3E}">
        <p14:creationId xmlns:p14="http://schemas.microsoft.com/office/powerpoint/2010/main" val="501187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18</a:t>
            </a:fld>
            <a:endParaRPr kumimoji="1" lang="ja-JP" altLang="en-US"/>
          </a:p>
        </p:txBody>
      </p:sp>
    </p:spTree>
    <p:extLst>
      <p:ext uri="{BB962C8B-B14F-4D97-AF65-F5344CB8AC3E}">
        <p14:creationId xmlns:p14="http://schemas.microsoft.com/office/powerpoint/2010/main" val="1464384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19</a:t>
            </a:fld>
            <a:endParaRPr kumimoji="1" lang="ja-JP" altLang="en-US"/>
          </a:p>
        </p:txBody>
      </p:sp>
    </p:spTree>
    <p:extLst>
      <p:ext uri="{BB962C8B-B14F-4D97-AF65-F5344CB8AC3E}">
        <p14:creationId xmlns:p14="http://schemas.microsoft.com/office/powerpoint/2010/main" val="2886606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a:t>
            </a:fld>
            <a:endParaRPr kumimoji="1" lang="ja-JP" altLang="en-US"/>
          </a:p>
        </p:txBody>
      </p:sp>
    </p:spTree>
    <p:extLst>
      <p:ext uri="{BB962C8B-B14F-4D97-AF65-F5344CB8AC3E}">
        <p14:creationId xmlns:p14="http://schemas.microsoft.com/office/powerpoint/2010/main" val="901580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20</a:t>
            </a:fld>
            <a:endParaRPr kumimoji="1" lang="ja-JP" altLang="en-US"/>
          </a:p>
        </p:txBody>
      </p:sp>
    </p:spTree>
    <p:extLst>
      <p:ext uri="{BB962C8B-B14F-4D97-AF65-F5344CB8AC3E}">
        <p14:creationId xmlns:p14="http://schemas.microsoft.com/office/powerpoint/2010/main" val="1694826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21</a:t>
            </a:fld>
            <a:endParaRPr kumimoji="1" lang="ja-JP" altLang="en-US"/>
          </a:p>
        </p:txBody>
      </p:sp>
    </p:spTree>
    <p:extLst>
      <p:ext uri="{BB962C8B-B14F-4D97-AF65-F5344CB8AC3E}">
        <p14:creationId xmlns:p14="http://schemas.microsoft.com/office/powerpoint/2010/main" val="2198268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22</a:t>
            </a:fld>
            <a:endParaRPr kumimoji="1" lang="ja-JP" altLang="en-US"/>
          </a:p>
        </p:txBody>
      </p:sp>
    </p:spTree>
    <p:extLst>
      <p:ext uri="{BB962C8B-B14F-4D97-AF65-F5344CB8AC3E}">
        <p14:creationId xmlns:p14="http://schemas.microsoft.com/office/powerpoint/2010/main" val="3240304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23</a:t>
            </a:fld>
            <a:endParaRPr kumimoji="1" lang="ja-JP" altLang="en-US"/>
          </a:p>
        </p:txBody>
      </p:sp>
    </p:spTree>
    <p:extLst>
      <p:ext uri="{BB962C8B-B14F-4D97-AF65-F5344CB8AC3E}">
        <p14:creationId xmlns:p14="http://schemas.microsoft.com/office/powerpoint/2010/main" val="2016339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24</a:t>
            </a:fld>
            <a:endParaRPr kumimoji="1" lang="ja-JP" altLang="en-US"/>
          </a:p>
        </p:txBody>
      </p:sp>
    </p:spTree>
    <p:extLst>
      <p:ext uri="{BB962C8B-B14F-4D97-AF65-F5344CB8AC3E}">
        <p14:creationId xmlns:p14="http://schemas.microsoft.com/office/powerpoint/2010/main" val="1652020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25</a:t>
            </a:fld>
            <a:endParaRPr kumimoji="1" lang="ja-JP" altLang="en-US"/>
          </a:p>
        </p:txBody>
      </p:sp>
    </p:spTree>
    <p:extLst>
      <p:ext uri="{BB962C8B-B14F-4D97-AF65-F5344CB8AC3E}">
        <p14:creationId xmlns:p14="http://schemas.microsoft.com/office/powerpoint/2010/main" val="1984905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26</a:t>
            </a:fld>
            <a:endParaRPr kumimoji="1" lang="ja-JP" altLang="en-US"/>
          </a:p>
        </p:txBody>
      </p:sp>
    </p:spTree>
    <p:extLst>
      <p:ext uri="{BB962C8B-B14F-4D97-AF65-F5344CB8AC3E}">
        <p14:creationId xmlns:p14="http://schemas.microsoft.com/office/powerpoint/2010/main" val="3223430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27</a:t>
            </a:fld>
            <a:endParaRPr kumimoji="1" lang="ja-JP" altLang="en-US"/>
          </a:p>
        </p:txBody>
      </p:sp>
    </p:spTree>
    <p:extLst>
      <p:ext uri="{BB962C8B-B14F-4D97-AF65-F5344CB8AC3E}">
        <p14:creationId xmlns:p14="http://schemas.microsoft.com/office/powerpoint/2010/main" val="4175075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28</a:t>
            </a:fld>
            <a:endParaRPr kumimoji="1" lang="ja-JP" altLang="en-US"/>
          </a:p>
        </p:txBody>
      </p:sp>
    </p:spTree>
    <p:extLst>
      <p:ext uri="{BB962C8B-B14F-4D97-AF65-F5344CB8AC3E}">
        <p14:creationId xmlns:p14="http://schemas.microsoft.com/office/powerpoint/2010/main" val="6218351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29</a:t>
            </a:fld>
            <a:endParaRPr kumimoji="1" lang="ja-JP" altLang="en-US"/>
          </a:p>
        </p:txBody>
      </p:sp>
    </p:spTree>
    <p:extLst>
      <p:ext uri="{BB962C8B-B14F-4D97-AF65-F5344CB8AC3E}">
        <p14:creationId xmlns:p14="http://schemas.microsoft.com/office/powerpoint/2010/main" val="2050913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3</a:t>
            </a:fld>
            <a:endParaRPr kumimoji="1" lang="ja-JP" altLang="en-US"/>
          </a:p>
        </p:txBody>
      </p:sp>
    </p:spTree>
    <p:extLst>
      <p:ext uri="{BB962C8B-B14F-4D97-AF65-F5344CB8AC3E}">
        <p14:creationId xmlns:p14="http://schemas.microsoft.com/office/powerpoint/2010/main" val="3698661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4</a:t>
            </a:fld>
            <a:endParaRPr kumimoji="1" lang="ja-JP" altLang="en-US"/>
          </a:p>
        </p:txBody>
      </p:sp>
    </p:spTree>
    <p:extLst>
      <p:ext uri="{BB962C8B-B14F-4D97-AF65-F5344CB8AC3E}">
        <p14:creationId xmlns:p14="http://schemas.microsoft.com/office/powerpoint/2010/main" val="3698188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5</a:t>
            </a:fld>
            <a:endParaRPr kumimoji="1" lang="ja-JP" altLang="en-US"/>
          </a:p>
        </p:txBody>
      </p:sp>
    </p:spTree>
    <p:extLst>
      <p:ext uri="{BB962C8B-B14F-4D97-AF65-F5344CB8AC3E}">
        <p14:creationId xmlns:p14="http://schemas.microsoft.com/office/powerpoint/2010/main" val="2942790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6</a:t>
            </a:fld>
            <a:endParaRPr kumimoji="1" lang="ja-JP" altLang="en-US"/>
          </a:p>
        </p:txBody>
      </p:sp>
    </p:spTree>
    <p:extLst>
      <p:ext uri="{BB962C8B-B14F-4D97-AF65-F5344CB8AC3E}">
        <p14:creationId xmlns:p14="http://schemas.microsoft.com/office/powerpoint/2010/main" val="63939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7</a:t>
            </a:fld>
            <a:endParaRPr kumimoji="1" lang="ja-JP" altLang="en-US"/>
          </a:p>
        </p:txBody>
      </p:sp>
    </p:spTree>
    <p:extLst>
      <p:ext uri="{BB962C8B-B14F-4D97-AF65-F5344CB8AC3E}">
        <p14:creationId xmlns:p14="http://schemas.microsoft.com/office/powerpoint/2010/main" val="451392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8</a:t>
            </a:fld>
            <a:endParaRPr kumimoji="1" lang="ja-JP" altLang="en-US"/>
          </a:p>
        </p:txBody>
      </p:sp>
    </p:spTree>
    <p:extLst>
      <p:ext uri="{BB962C8B-B14F-4D97-AF65-F5344CB8AC3E}">
        <p14:creationId xmlns:p14="http://schemas.microsoft.com/office/powerpoint/2010/main" val="3637320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8BD187-E130-4F9C-AB02-DAFAE7016EBD}" type="slidenum">
              <a:rPr kumimoji="1" lang="ja-JP" altLang="en-US" smtClean="0"/>
              <a:t>9</a:t>
            </a:fld>
            <a:endParaRPr kumimoji="1" lang="ja-JP" altLang="en-US"/>
          </a:p>
        </p:txBody>
      </p:sp>
    </p:spTree>
    <p:extLst>
      <p:ext uri="{BB962C8B-B14F-4D97-AF65-F5344CB8AC3E}">
        <p14:creationId xmlns:p14="http://schemas.microsoft.com/office/powerpoint/2010/main" val="4268723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角三角形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grpSp>
        <p:nvGrpSpPr>
          <p:cNvPr id="5" name="グループ化 1"/>
          <p:cNvGrpSpPr>
            <a:grpSpLocks/>
          </p:cNvGrpSpPr>
          <p:nvPr/>
        </p:nvGrpSpPr>
        <p:grpSpPr bwMode="auto">
          <a:xfrm>
            <a:off x="0" y="5338763"/>
            <a:ext cx="9150350" cy="1525587"/>
            <a:chOff x="0" y="5243016"/>
            <a:chExt cx="9151087" cy="1622072"/>
          </a:xfrm>
        </p:grpSpPr>
        <p:sp>
          <p:nvSpPr>
            <p:cNvPr id="6" name="フリーフォーム 6"/>
            <p:cNvSpPr>
              <a:spLocks/>
            </p:cNvSpPr>
            <p:nvPr/>
          </p:nvSpPr>
          <p:spPr bwMode="auto">
            <a:xfrm>
              <a:off x="1679710" y="5243016"/>
              <a:ext cx="7457089" cy="259937"/>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フリーフォーム 7"/>
            <p:cNvSpPr>
              <a:spLocks/>
            </p:cNvSpPr>
            <p:nvPr/>
          </p:nvSpPr>
          <p:spPr bwMode="auto">
            <a:xfrm>
              <a:off x="34928" y="5432061"/>
              <a:ext cx="9109809" cy="5418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8" name="フリーフォーム 10"/>
            <p:cNvSpPr>
              <a:spLocks/>
            </p:cNvSpPr>
            <p:nvPr/>
          </p:nvSpPr>
          <p:spPr bwMode="auto">
            <a:xfrm>
              <a:off x="0" y="5351712"/>
              <a:ext cx="9144000" cy="1513376"/>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10" name="直線コネクタ 11"/>
            <p:cNvCxnSpPr>
              <a:stCxn id="11" idx="1"/>
            </p:cNvCxnSpPr>
            <p:nvPr/>
          </p:nvCxnSpPr>
          <p:spPr>
            <a:xfrm>
              <a:off x="0" y="5353038"/>
              <a:ext cx="9151087" cy="6206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図 2"/>
          <p:cNvPicPr>
            <a:picLocks noChangeAspect="1"/>
          </p:cNvPicPr>
          <p:nvPr userDrawn="1"/>
        </p:nvPicPr>
        <p:blipFill>
          <a:blip r:embed="rId3"/>
          <a:srcRect/>
          <a:stretch>
            <a:fillRect/>
          </a:stretch>
        </p:blipFill>
        <p:spPr bwMode="auto">
          <a:xfrm>
            <a:off x="173038" y="6000750"/>
            <a:ext cx="4391025" cy="698500"/>
          </a:xfrm>
          <a:prstGeom prst="rect">
            <a:avLst/>
          </a:prstGeom>
          <a:noFill/>
          <a:ln w="9525">
            <a:noFill/>
            <a:miter lim="800000"/>
            <a:headEnd/>
            <a:tailEnd/>
          </a:ln>
        </p:spPr>
      </p:pic>
      <p:sp>
        <p:nvSpPr>
          <p:cNvPr id="9" name="タイトル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ja-JP" altLang="en-US" smtClean="0"/>
              <a:t>マスター タイトルの書式設定</a:t>
            </a:r>
            <a:endParaRPr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マスター サブタイトルの書式設定</a:t>
            </a:r>
            <a:endParaRPr lang="en-US"/>
          </a:p>
        </p:txBody>
      </p:sp>
      <p:sp>
        <p:nvSpPr>
          <p:cNvPr id="12" name="日付プレースホルダー 29"/>
          <p:cNvSpPr>
            <a:spLocks noGrp="1"/>
          </p:cNvSpPr>
          <p:nvPr>
            <p:ph type="dt" sz="half" idx="10"/>
          </p:nvPr>
        </p:nvSpPr>
        <p:spPr/>
        <p:txBody>
          <a:bodyPr/>
          <a:lstStyle>
            <a:lvl1pPr>
              <a:defRPr>
                <a:solidFill>
                  <a:srgbClr val="FFFFFF"/>
                </a:solidFill>
              </a:defRPr>
            </a:lvl1pPr>
            <a:extLst/>
          </a:lstStyle>
          <a:p>
            <a:pPr>
              <a:defRPr/>
            </a:pPr>
            <a:fld id="{CC38EF0F-0E48-A84A-8033-19A7656B7DD6}" type="datetime1">
              <a:rPr lang="ja-JP" altLang="en-US" smtClean="0"/>
              <a:t>2013/8/28</a:t>
            </a:fld>
            <a:endParaRPr lang="ja-JP" altLang="en-US"/>
          </a:p>
        </p:txBody>
      </p:sp>
      <p:sp>
        <p:nvSpPr>
          <p:cNvPr id="13"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pPr>
              <a:defRPr/>
            </a:pPr>
            <a:endParaRPr lang="ja-JP" altLang="en-US"/>
          </a:p>
        </p:txBody>
      </p:sp>
      <p:sp>
        <p:nvSpPr>
          <p:cNvPr id="14" name="スライド番号プレースホルダー 26"/>
          <p:cNvSpPr>
            <a:spLocks noGrp="1"/>
          </p:cNvSpPr>
          <p:nvPr>
            <p:ph type="sldNum" sz="quarter" idx="12"/>
          </p:nvPr>
        </p:nvSpPr>
        <p:spPr/>
        <p:txBody>
          <a:bodyPr/>
          <a:lstStyle>
            <a:lvl1pPr>
              <a:defRPr>
                <a:solidFill>
                  <a:srgbClr val="FFFFFF"/>
                </a:solidFill>
              </a:defRPr>
            </a:lvl1pPr>
            <a:extLst/>
          </a:lstStyle>
          <a:p>
            <a:pPr>
              <a:defRPr/>
            </a:pPr>
            <a:fld id="{65767A01-F55C-4C83-86F6-BF38D2F44A1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9"/>
          <p:cNvSpPr>
            <a:spLocks noGrp="1"/>
          </p:cNvSpPr>
          <p:nvPr>
            <p:ph type="dt" sz="half" idx="10"/>
          </p:nvPr>
        </p:nvSpPr>
        <p:spPr/>
        <p:txBody>
          <a:bodyPr/>
          <a:lstStyle>
            <a:lvl1pPr>
              <a:defRPr/>
            </a:lvl1pPr>
          </a:lstStyle>
          <a:p>
            <a:pPr>
              <a:defRPr/>
            </a:pPr>
            <a:fld id="{07414557-DCAA-C940-847C-5A3617E4A18C}" type="datetime1">
              <a:rPr lang="ja-JP" altLang="en-US" smtClean="0"/>
              <a:t>2013/8/28</a:t>
            </a:fld>
            <a:endParaRPr lang="ja-JP" altLang="en-US"/>
          </a:p>
        </p:txBody>
      </p:sp>
      <p:sp>
        <p:nvSpPr>
          <p:cNvPr id="5" name="フッター プレースホルダー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17"/>
          <p:cNvSpPr>
            <a:spLocks noGrp="1"/>
          </p:cNvSpPr>
          <p:nvPr>
            <p:ph type="sldNum" sz="quarter" idx="12"/>
          </p:nvPr>
        </p:nvSpPr>
        <p:spPr/>
        <p:txBody>
          <a:bodyPr/>
          <a:lstStyle>
            <a:lvl1pPr>
              <a:defRPr/>
            </a:lvl1pPr>
          </a:lstStyle>
          <a:p>
            <a:pPr>
              <a:defRPr/>
            </a:pPr>
            <a:fld id="{C4860721-80C0-4403-B4FF-9B555977184E}"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9"/>
          <p:cNvSpPr>
            <a:spLocks noGrp="1"/>
          </p:cNvSpPr>
          <p:nvPr>
            <p:ph type="dt" sz="half" idx="10"/>
          </p:nvPr>
        </p:nvSpPr>
        <p:spPr/>
        <p:txBody>
          <a:bodyPr/>
          <a:lstStyle>
            <a:lvl1pPr>
              <a:defRPr/>
            </a:lvl1pPr>
          </a:lstStyle>
          <a:p>
            <a:pPr>
              <a:defRPr/>
            </a:pPr>
            <a:fld id="{28C52110-14E0-7545-99C9-36CBD6B8001C}" type="datetime1">
              <a:rPr lang="ja-JP" altLang="en-US" smtClean="0"/>
              <a:t>2013/8/28</a:t>
            </a:fld>
            <a:endParaRPr lang="ja-JP" altLang="en-US"/>
          </a:p>
        </p:txBody>
      </p:sp>
      <p:sp>
        <p:nvSpPr>
          <p:cNvPr id="5" name="フッター プレースホルダー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17"/>
          <p:cNvSpPr>
            <a:spLocks noGrp="1"/>
          </p:cNvSpPr>
          <p:nvPr>
            <p:ph type="sldNum" sz="quarter" idx="12"/>
          </p:nvPr>
        </p:nvSpPr>
        <p:spPr/>
        <p:txBody>
          <a:bodyPr/>
          <a:lstStyle>
            <a:lvl1pPr>
              <a:defRPr/>
            </a:lvl1pPr>
          </a:lstStyle>
          <a:p>
            <a:pPr>
              <a:defRPr/>
            </a:pPr>
            <a:fld id="{671DFF33-E085-42D0-B540-078C7E16008E}"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タイトル 6"/>
          <p:cNvSpPr>
            <a:spLocks noGrp="1"/>
          </p:cNvSpPr>
          <p:nvPr>
            <p:ph type="title"/>
          </p:nvPr>
        </p:nvSpPr>
        <p:spPr/>
        <p:txBody>
          <a:bodyPr rtlCol="0"/>
          <a:lstStyle>
            <a:lvl1pPr>
              <a:defRPr sz="2800"/>
            </a:lvl1pPr>
            <a:extLst/>
          </a:lstStyle>
          <a:p>
            <a:r>
              <a:rPr lang="ja-JP" altLang="en-US" smtClean="0"/>
              <a:t>マスター タイトルの書式設定</a:t>
            </a:r>
            <a:endParaRPr lang="en-US"/>
          </a:p>
        </p:txBody>
      </p:sp>
      <p:sp>
        <p:nvSpPr>
          <p:cNvPr id="4" name="日付プレースホルダー 9"/>
          <p:cNvSpPr>
            <a:spLocks noGrp="1"/>
          </p:cNvSpPr>
          <p:nvPr>
            <p:ph type="dt" sz="half" idx="10"/>
          </p:nvPr>
        </p:nvSpPr>
        <p:spPr/>
        <p:txBody>
          <a:bodyPr/>
          <a:lstStyle>
            <a:lvl1pPr>
              <a:defRPr/>
            </a:lvl1pPr>
          </a:lstStyle>
          <a:p>
            <a:pPr>
              <a:defRPr/>
            </a:pPr>
            <a:fld id="{58438FF7-A0C6-B64A-BF72-50893D7B8CDE}" type="datetime1">
              <a:rPr lang="ja-JP" altLang="en-US" smtClean="0"/>
              <a:t>2013/8/28</a:t>
            </a:fld>
            <a:endParaRPr lang="ja-JP" altLang="en-US"/>
          </a:p>
        </p:txBody>
      </p:sp>
      <p:sp>
        <p:nvSpPr>
          <p:cNvPr id="5" name="フッター プレースホルダー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17"/>
          <p:cNvSpPr>
            <a:spLocks noGrp="1"/>
          </p:cNvSpPr>
          <p:nvPr>
            <p:ph type="sldNum" sz="quarter" idx="12"/>
          </p:nvPr>
        </p:nvSpPr>
        <p:spPr/>
        <p:txBody>
          <a:bodyPr/>
          <a:lstStyle>
            <a:lvl1pPr>
              <a:defRPr/>
            </a:lvl1pPr>
          </a:lstStyle>
          <a:p>
            <a:pPr>
              <a:defRPr/>
            </a:pPr>
            <a:fld id="{E424C9DA-A041-41FA-80DC-BC4DD9A5C09E}"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4" name="山形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5" name="山形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2" name="タイトル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マスター テキストの書式設定</a:t>
            </a:r>
          </a:p>
        </p:txBody>
      </p:sp>
      <p:sp>
        <p:nvSpPr>
          <p:cNvPr id="6" name="日付プレースホルダー 3"/>
          <p:cNvSpPr>
            <a:spLocks noGrp="1"/>
          </p:cNvSpPr>
          <p:nvPr>
            <p:ph type="dt" sz="half" idx="10"/>
          </p:nvPr>
        </p:nvSpPr>
        <p:spPr/>
        <p:txBody>
          <a:bodyPr/>
          <a:lstStyle>
            <a:lvl1pPr>
              <a:defRPr/>
            </a:lvl1pPr>
            <a:extLst/>
          </a:lstStyle>
          <a:p>
            <a:pPr>
              <a:defRPr/>
            </a:pPr>
            <a:fld id="{53CBACC4-F8B6-804A-914B-1523E6FB5DF5}" type="datetime1">
              <a:rPr lang="ja-JP" altLang="en-US" smtClean="0"/>
              <a:t>2013/8/28</a:t>
            </a:fld>
            <a:endParaRPr lang="ja-JP" altLang="en-US"/>
          </a:p>
        </p:txBody>
      </p:sp>
      <p:sp>
        <p:nvSpPr>
          <p:cNvPr id="7" name="フッター プレースホルダー 4"/>
          <p:cNvSpPr>
            <a:spLocks noGrp="1"/>
          </p:cNvSpPr>
          <p:nvPr>
            <p:ph type="ftr" sz="quarter" idx="11"/>
          </p:nvPr>
        </p:nvSpPr>
        <p:spPr/>
        <p:txBody>
          <a:bodyPr/>
          <a:lstStyle>
            <a:lvl1pPr>
              <a:defRPr/>
            </a:lvl1pPr>
            <a:extLst/>
          </a:lstStyle>
          <a:p>
            <a:pPr>
              <a:defRPr/>
            </a:pPr>
            <a:endParaRPr lang="ja-JP" altLang="en-US"/>
          </a:p>
        </p:txBody>
      </p:sp>
      <p:sp>
        <p:nvSpPr>
          <p:cNvPr id="8" name="スライド番号プレースホルダー 5"/>
          <p:cNvSpPr>
            <a:spLocks noGrp="1"/>
          </p:cNvSpPr>
          <p:nvPr>
            <p:ph type="sldNum" sz="quarter" idx="12"/>
          </p:nvPr>
        </p:nvSpPr>
        <p:spPr/>
        <p:txBody>
          <a:bodyPr/>
          <a:lstStyle>
            <a:lvl1pPr>
              <a:defRPr/>
            </a:lvl1pPr>
            <a:extLst/>
          </a:lstStyle>
          <a:p>
            <a:pPr>
              <a:defRPr/>
            </a:pPr>
            <a:fld id="{BE574205-6F6D-4B97-B02A-A43F76D8AE39}"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タイトル 7"/>
          <p:cNvSpPr>
            <a:spLocks noGrp="1"/>
          </p:cNvSpPr>
          <p:nvPr>
            <p:ph type="title"/>
          </p:nvPr>
        </p:nvSpPr>
        <p:spPr/>
        <p:txBody>
          <a:bodyPr rtlCol="0"/>
          <a:lstStyle>
            <a:extLst/>
          </a:lstStyle>
          <a:p>
            <a:r>
              <a:rPr lang="ja-JP" altLang="en-US" smtClean="0"/>
              <a:t>マスター タイトルの書式設定</a:t>
            </a:r>
            <a:endParaRPr lang="en-US"/>
          </a:p>
        </p:txBody>
      </p:sp>
      <p:sp>
        <p:nvSpPr>
          <p:cNvPr id="5" name="日付プレースホルダー 4"/>
          <p:cNvSpPr>
            <a:spLocks noGrp="1"/>
          </p:cNvSpPr>
          <p:nvPr>
            <p:ph type="dt" sz="half" idx="10"/>
          </p:nvPr>
        </p:nvSpPr>
        <p:spPr/>
        <p:txBody>
          <a:bodyPr/>
          <a:lstStyle>
            <a:lvl1pPr>
              <a:defRPr/>
            </a:lvl1pPr>
            <a:extLst/>
          </a:lstStyle>
          <a:p>
            <a:pPr>
              <a:defRPr/>
            </a:pPr>
            <a:fld id="{1412E0C8-0853-E242-8FC6-88133B49112D}" type="datetime1">
              <a:rPr lang="ja-JP" altLang="en-US" smtClean="0"/>
              <a:t>2013/8/28</a:t>
            </a:fld>
            <a:endParaRPr lang="ja-JP" altLang="en-US"/>
          </a:p>
        </p:txBody>
      </p:sp>
      <p:sp>
        <p:nvSpPr>
          <p:cNvPr id="6" name="フッター プレースホルダー 5"/>
          <p:cNvSpPr>
            <a:spLocks noGrp="1"/>
          </p:cNvSpPr>
          <p:nvPr>
            <p:ph type="ftr" sz="quarter" idx="11"/>
          </p:nvPr>
        </p:nvSpPr>
        <p:spPr/>
        <p:txBody>
          <a:bodyPr/>
          <a:lstStyle>
            <a:lvl1pPr>
              <a:defRPr/>
            </a:lvl1pPr>
            <a:extLst/>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extLst/>
          </a:lstStyle>
          <a:p>
            <a:pPr>
              <a:defRPr/>
            </a:pPr>
            <a:fld id="{B03D8873-2546-4D19-B902-F2FBEF70BA78}"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6"/>
          <p:cNvSpPr>
            <a:spLocks noGrp="1"/>
          </p:cNvSpPr>
          <p:nvPr>
            <p:ph type="dt" sz="half" idx="10"/>
          </p:nvPr>
        </p:nvSpPr>
        <p:spPr/>
        <p:txBody>
          <a:bodyPr/>
          <a:lstStyle>
            <a:lvl1pPr>
              <a:defRPr/>
            </a:lvl1pPr>
            <a:extLst/>
          </a:lstStyle>
          <a:p>
            <a:pPr>
              <a:defRPr/>
            </a:pPr>
            <a:fld id="{636378BD-4909-4F47-9436-7F4AD93DE13F}" type="datetime1">
              <a:rPr lang="ja-JP" altLang="en-US" smtClean="0"/>
              <a:t>2013/8/28</a:t>
            </a:fld>
            <a:endParaRPr lang="ja-JP" altLang="en-US"/>
          </a:p>
        </p:txBody>
      </p:sp>
      <p:sp>
        <p:nvSpPr>
          <p:cNvPr id="8" name="フッター プレースホルダー 7"/>
          <p:cNvSpPr>
            <a:spLocks noGrp="1"/>
          </p:cNvSpPr>
          <p:nvPr>
            <p:ph type="ftr" sz="quarter" idx="11"/>
          </p:nvPr>
        </p:nvSpPr>
        <p:spPr/>
        <p:txBody>
          <a:bodyPr/>
          <a:lstStyle>
            <a:lvl1pPr>
              <a:defRPr/>
            </a:lvl1pPr>
            <a:extLst/>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vl1pPr>
            <a:extLst/>
          </a:lstStyle>
          <a:p>
            <a:pPr>
              <a:defRPr/>
            </a:pPr>
            <a:fld id="{963CA02F-7EA7-440B-8737-3684647324EF}" type="slidenum">
              <a:rPr lang="ja-JP" altLang="en-US"/>
              <a:pPr>
                <a:defRPr/>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extLst/>
          </a:lstStyle>
          <a:p>
            <a:r>
              <a:rPr lang="ja-JP" altLang="en-US" smtClean="0"/>
              <a:t>マスター タイトルの書式設定</a:t>
            </a:r>
            <a:endParaRPr lang="en-US"/>
          </a:p>
        </p:txBody>
      </p:sp>
      <p:sp>
        <p:nvSpPr>
          <p:cNvPr id="3" name="日付プレースホルダー 2"/>
          <p:cNvSpPr>
            <a:spLocks noGrp="1"/>
          </p:cNvSpPr>
          <p:nvPr>
            <p:ph type="dt" sz="half" idx="10"/>
          </p:nvPr>
        </p:nvSpPr>
        <p:spPr/>
        <p:txBody>
          <a:bodyPr/>
          <a:lstStyle>
            <a:lvl1pPr>
              <a:defRPr/>
            </a:lvl1pPr>
            <a:extLst/>
          </a:lstStyle>
          <a:p>
            <a:pPr>
              <a:defRPr/>
            </a:pPr>
            <a:fld id="{0498CBAE-995C-0441-B43E-5CA49066FF27}" type="datetime1">
              <a:rPr lang="ja-JP" altLang="en-US" smtClean="0"/>
              <a:t>2013/8/28</a:t>
            </a:fld>
            <a:endParaRPr lang="ja-JP" altLang="en-US"/>
          </a:p>
        </p:txBody>
      </p:sp>
      <p:sp>
        <p:nvSpPr>
          <p:cNvPr id="4" name="フッター プレースホルダー 3"/>
          <p:cNvSpPr>
            <a:spLocks noGrp="1"/>
          </p:cNvSpPr>
          <p:nvPr>
            <p:ph type="ftr" sz="quarter" idx="11"/>
          </p:nvPr>
        </p:nvSpPr>
        <p:spPr/>
        <p:txBody>
          <a:bodyPr/>
          <a:lstStyle>
            <a:lvl1pPr>
              <a:defRPr/>
            </a:lvl1pPr>
            <a:extLst/>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vl1pPr>
            <a:extLst/>
          </a:lstStyle>
          <a:p>
            <a:pPr>
              <a:defRPr/>
            </a:pPr>
            <a:fld id="{FC30A10B-4D91-4457-95E5-39C6F21B204B}"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9"/>
          <p:cNvSpPr>
            <a:spLocks noGrp="1"/>
          </p:cNvSpPr>
          <p:nvPr>
            <p:ph type="dt" sz="half" idx="10"/>
          </p:nvPr>
        </p:nvSpPr>
        <p:spPr/>
        <p:txBody>
          <a:bodyPr/>
          <a:lstStyle>
            <a:lvl1pPr>
              <a:defRPr/>
            </a:lvl1pPr>
          </a:lstStyle>
          <a:p>
            <a:pPr>
              <a:defRPr/>
            </a:pPr>
            <a:fld id="{F7C04E1B-67FF-A946-8B20-9567C7644D8D}" type="datetime1">
              <a:rPr lang="ja-JP" altLang="en-US" smtClean="0"/>
              <a:t>2013/8/28</a:t>
            </a:fld>
            <a:endParaRPr lang="ja-JP" altLang="en-US"/>
          </a:p>
        </p:txBody>
      </p:sp>
      <p:sp>
        <p:nvSpPr>
          <p:cNvPr id="3" name="フッター プレースホルダー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17"/>
          <p:cNvSpPr>
            <a:spLocks noGrp="1"/>
          </p:cNvSpPr>
          <p:nvPr>
            <p:ph type="sldNum" sz="quarter" idx="12"/>
          </p:nvPr>
        </p:nvSpPr>
        <p:spPr/>
        <p:txBody>
          <a:bodyPr/>
          <a:lstStyle>
            <a:lvl1pPr>
              <a:defRPr/>
            </a:lvl1pPr>
          </a:lstStyle>
          <a:p>
            <a:pPr>
              <a:defRPr/>
            </a:pPr>
            <a:fld id="{5B956CE0-C1A3-4AEC-AC8A-4347F2CFF595}"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p:txBody>
          <a:bodyPr/>
          <a:lstStyle>
            <a:lvl1pPr>
              <a:defRPr/>
            </a:lvl1pPr>
            <a:extLst/>
          </a:lstStyle>
          <a:p>
            <a:pPr>
              <a:defRPr/>
            </a:pPr>
            <a:fld id="{FBC633AB-FBE2-0C4E-887C-937D724D6885}" type="datetime1">
              <a:rPr lang="ja-JP" altLang="en-US" smtClean="0"/>
              <a:t>2013/8/28</a:t>
            </a:fld>
            <a:endParaRPr lang="ja-JP" altLang="en-US"/>
          </a:p>
        </p:txBody>
      </p:sp>
      <p:sp>
        <p:nvSpPr>
          <p:cNvPr id="6" name="フッター プレースホルダー 5"/>
          <p:cNvSpPr>
            <a:spLocks noGrp="1"/>
          </p:cNvSpPr>
          <p:nvPr>
            <p:ph type="ftr" sz="quarter" idx="11"/>
          </p:nvPr>
        </p:nvSpPr>
        <p:spPr/>
        <p:txBody>
          <a:bodyPr/>
          <a:lstStyle>
            <a:lvl1pPr>
              <a:defRPr/>
            </a:lvl1pPr>
            <a:extLst/>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extLst/>
          </a:lstStyle>
          <a:p>
            <a:pPr>
              <a:defRPr/>
            </a:pPr>
            <a:fld id="{7D697AC7-16BC-4E1B-BD4B-9FB64600C05D}" type="slidenum">
              <a:rPr lang="ja-JP" altLang="en-US"/>
              <a:pPr>
                <a:defRPr/>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5" name="フリーフォーム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6" name="フリーフォーム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直角三角形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8"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山形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10" name="山形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4" name="テキスト プレースホルダー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ja-JP" altLang="en-US" smtClean="0"/>
              <a:t>マスター タイトルの書式設定</a:t>
            </a:r>
            <a:endParaRPr lang="en-US"/>
          </a:p>
        </p:txBody>
      </p:sp>
      <p:sp>
        <p:nvSpPr>
          <p:cNvPr id="11" name="日付プレースホルダー 4"/>
          <p:cNvSpPr>
            <a:spLocks noGrp="1"/>
          </p:cNvSpPr>
          <p:nvPr>
            <p:ph type="dt" sz="half" idx="10"/>
          </p:nvPr>
        </p:nvSpPr>
        <p:spPr/>
        <p:txBody>
          <a:bodyPr/>
          <a:lstStyle>
            <a:lvl1pPr>
              <a:defRPr>
                <a:solidFill>
                  <a:schemeClr val="tx1"/>
                </a:solidFill>
              </a:defRPr>
            </a:lvl1pPr>
            <a:extLst/>
          </a:lstStyle>
          <a:p>
            <a:pPr>
              <a:defRPr/>
            </a:pPr>
            <a:fld id="{13A7E2C2-F6B2-F74E-AE63-5BDABEB0EE61}" type="datetime1">
              <a:rPr lang="ja-JP" altLang="en-US" smtClean="0"/>
              <a:t>2013/8/28</a:t>
            </a:fld>
            <a:endParaRPr lang="ja-JP" altLang="en-US"/>
          </a:p>
        </p:txBody>
      </p:sp>
      <p:sp>
        <p:nvSpPr>
          <p:cNvPr id="12" name="フッター プレースホルダー 5"/>
          <p:cNvSpPr>
            <a:spLocks noGrp="1"/>
          </p:cNvSpPr>
          <p:nvPr>
            <p:ph type="ftr" sz="quarter" idx="11"/>
          </p:nvPr>
        </p:nvSpPr>
        <p:spPr/>
        <p:txBody>
          <a:bodyPr/>
          <a:lstStyle>
            <a:lvl1pPr>
              <a:defRPr>
                <a:solidFill>
                  <a:schemeClr val="tx1"/>
                </a:solidFill>
              </a:defRPr>
            </a:lvl1pPr>
            <a:extLst/>
          </a:lstStyle>
          <a:p>
            <a:pPr>
              <a:defRPr/>
            </a:pPr>
            <a:endParaRPr lang="ja-JP" altLang="en-US"/>
          </a:p>
        </p:txBody>
      </p:sp>
      <p:sp>
        <p:nvSpPr>
          <p:cNvPr id="13" name="スライド番号プレースホルダー 6"/>
          <p:cNvSpPr>
            <a:spLocks noGrp="1"/>
          </p:cNvSpPr>
          <p:nvPr>
            <p:ph type="sldNum" sz="quarter" idx="12"/>
          </p:nvPr>
        </p:nvSpPr>
        <p:spPr/>
        <p:txBody>
          <a:bodyPr/>
          <a:lstStyle>
            <a:lvl1pPr>
              <a:defRPr>
                <a:solidFill>
                  <a:schemeClr val="tx1"/>
                </a:solidFill>
              </a:defRPr>
            </a:lvl1pPr>
            <a:extLst/>
          </a:lstStyle>
          <a:p>
            <a:pPr>
              <a:defRPr/>
            </a:pPr>
            <a:fld id="{F5951A09-7894-414D-A46A-929BC3C15F5C}"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2" name="フリーフォーム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ja-JP" altLang="en-US" smtClean="0"/>
              <a:t>マスター タイトルの書式設定</a:t>
            </a:r>
            <a:endParaRPr lang="en-US"/>
          </a:p>
        </p:txBody>
      </p:sp>
      <p:sp>
        <p:nvSpPr>
          <p:cNvPr id="1033" name="テキスト プレースホルダー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0" name="日付プレースホルダー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1" sz="1000">
                <a:solidFill>
                  <a:schemeClr val="tx1"/>
                </a:solidFill>
                <a:latin typeface="+mn-lt"/>
                <a:ea typeface="+mn-ea"/>
              </a:defRPr>
            </a:lvl1pPr>
            <a:extLst/>
          </a:lstStyle>
          <a:p>
            <a:pPr>
              <a:defRPr/>
            </a:pPr>
            <a:fld id="{D64E2DA7-00D8-1940-B80A-6235A2EE18E2}" type="datetime1">
              <a:rPr lang="ja-JP" altLang="en-US" smtClean="0"/>
              <a:t>2013/8/28</a:t>
            </a:fld>
            <a:endParaRPr lang="ja-JP" altLang="en-US"/>
          </a:p>
        </p:txBody>
      </p:sp>
      <p:sp>
        <p:nvSpPr>
          <p:cNvPr id="22" name="フッター プレースホルダー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1" sz="1000">
                <a:solidFill>
                  <a:schemeClr val="tx1"/>
                </a:solidFill>
                <a:latin typeface="+mn-lt"/>
                <a:ea typeface="+mn-ea"/>
              </a:defRPr>
            </a:lvl1pPr>
            <a:extLst/>
          </a:lstStyle>
          <a:p>
            <a:pPr>
              <a:defRPr/>
            </a:pPr>
            <a:endParaRPr lang="ja-JP" altLang="en-US"/>
          </a:p>
        </p:txBody>
      </p:sp>
      <p:sp>
        <p:nvSpPr>
          <p:cNvPr id="18" name="スライド番号プレースホルダー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1" sz="1000" b="0">
                <a:solidFill>
                  <a:schemeClr val="tx1"/>
                </a:solidFill>
                <a:latin typeface="+mn-lt"/>
                <a:ea typeface="+mn-ea"/>
              </a:defRPr>
            </a:lvl1pPr>
            <a:extLst/>
          </a:lstStyle>
          <a:p>
            <a:pPr>
              <a:defRPr/>
            </a:pPr>
            <a:fld id="{091A1DB7-DAAC-4A2D-8F6B-DFFC0B93EB9C}" type="slidenum">
              <a:rPr lang="ja-JP" altLang="en-US"/>
              <a:pPr>
                <a:defRPr/>
              </a:pPr>
              <a:t>‹#›</a:t>
            </a:fld>
            <a:endParaRPr lang="ja-JP" altLang="en-US"/>
          </a:p>
        </p:txBody>
      </p:sp>
      <p:pic>
        <p:nvPicPr>
          <p:cNvPr id="1037" name="図 5"/>
          <p:cNvPicPr>
            <a:picLocks noChangeAspect="1"/>
          </p:cNvPicPr>
          <p:nvPr userDrawn="1"/>
        </p:nvPicPr>
        <p:blipFill>
          <a:blip r:embed="rId14"/>
          <a:srcRect/>
          <a:stretch>
            <a:fillRect/>
          </a:stretch>
        </p:blipFill>
        <p:spPr bwMode="auto">
          <a:xfrm>
            <a:off x="133350" y="6356350"/>
            <a:ext cx="2755900" cy="438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22" r:id="rId4"/>
    <p:sldLayoutId id="2147483723" r:id="rId5"/>
    <p:sldLayoutId id="2147483724" r:id="rId6"/>
    <p:sldLayoutId id="2147483718" r:id="rId7"/>
    <p:sldLayoutId id="2147483725" r:id="rId8"/>
    <p:sldLayoutId id="2147483726" r:id="rId9"/>
    <p:sldLayoutId id="2147483717" r:id="rId10"/>
    <p:sldLayoutId id="214748371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6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kumimoji="1" sz="3600" b="1">
          <a:solidFill>
            <a:schemeClr val="tx2"/>
          </a:solidFill>
          <a:latin typeface="Lucida Sans Unicode" pitchFamily="34" charset="0"/>
          <a:ea typeface="ＭＳ Ｐゴシック" charset="-128"/>
        </a:defRPr>
      </a:lvl2pPr>
      <a:lvl3pPr algn="l" rtl="0" eaLnBrk="0" fontAlgn="base" hangingPunct="0">
        <a:spcBef>
          <a:spcPct val="0"/>
        </a:spcBef>
        <a:spcAft>
          <a:spcPct val="0"/>
        </a:spcAft>
        <a:defRPr kumimoji="1" sz="3600" b="1">
          <a:solidFill>
            <a:schemeClr val="tx2"/>
          </a:solidFill>
          <a:latin typeface="Lucida Sans Unicode" pitchFamily="34" charset="0"/>
          <a:ea typeface="ＭＳ Ｐゴシック" charset="-128"/>
        </a:defRPr>
      </a:lvl3pPr>
      <a:lvl4pPr algn="l" rtl="0" eaLnBrk="0" fontAlgn="base" hangingPunct="0">
        <a:spcBef>
          <a:spcPct val="0"/>
        </a:spcBef>
        <a:spcAft>
          <a:spcPct val="0"/>
        </a:spcAft>
        <a:defRPr kumimoji="1" sz="3600" b="1">
          <a:solidFill>
            <a:schemeClr val="tx2"/>
          </a:solidFill>
          <a:latin typeface="Lucida Sans Unicode" pitchFamily="34" charset="0"/>
          <a:ea typeface="ＭＳ Ｐゴシック" charset="-128"/>
        </a:defRPr>
      </a:lvl4pPr>
      <a:lvl5pPr algn="l" rtl="0" eaLnBrk="0" fontAlgn="base" hangingPunct="0">
        <a:spcBef>
          <a:spcPct val="0"/>
        </a:spcBef>
        <a:spcAft>
          <a:spcPct val="0"/>
        </a:spcAft>
        <a:defRPr kumimoji="1" sz="3600" b="1">
          <a:solidFill>
            <a:schemeClr val="tx2"/>
          </a:solidFill>
          <a:latin typeface="Lucida Sans Unicode" pitchFamily="34" charset="0"/>
          <a:ea typeface="ＭＳ Ｐゴシック" charset="-128"/>
        </a:defRPr>
      </a:lvl5pPr>
      <a:lvl6pPr marL="457200" algn="l" rtl="0" fontAlgn="base">
        <a:spcBef>
          <a:spcPct val="0"/>
        </a:spcBef>
        <a:spcAft>
          <a:spcPct val="0"/>
        </a:spcAft>
        <a:defRPr kumimoji="1" sz="4100" b="1">
          <a:solidFill>
            <a:schemeClr val="tx2"/>
          </a:solidFill>
          <a:latin typeface="Lucida Sans Unicode" pitchFamily="34" charset="0"/>
          <a:ea typeface="ＭＳ Ｐゴシック" charset="-128"/>
        </a:defRPr>
      </a:lvl6pPr>
      <a:lvl7pPr marL="914400" algn="l" rtl="0" fontAlgn="base">
        <a:spcBef>
          <a:spcPct val="0"/>
        </a:spcBef>
        <a:spcAft>
          <a:spcPct val="0"/>
        </a:spcAft>
        <a:defRPr kumimoji="1" sz="4100" b="1">
          <a:solidFill>
            <a:schemeClr val="tx2"/>
          </a:solidFill>
          <a:latin typeface="Lucida Sans Unicode" pitchFamily="34" charset="0"/>
          <a:ea typeface="ＭＳ Ｐゴシック" charset="-128"/>
        </a:defRPr>
      </a:lvl7pPr>
      <a:lvl8pPr marL="1371600" algn="l" rtl="0" fontAlgn="base">
        <a:spcBef>
          <a:spcPct val="0"/>
        </a:spcBef>
        <a:spcAft>
          <a:spcPct val="0"/>
        </a:spcAft>
        <a:defRPr kumimoji="1" sz="4100" b="1">
          <a:solidFill>
            <a:schemeClr val="tx2"/>
          </a:solidFill>
          <a:latin typeface="Lucida Sans Unicode" pitchFamily="34" charset="0"/>
          <a:ea typeface="ＭＳ Ｐゴシック" charset="-128"/>
        </a:defRPr>
      </a:lvl8pPr>
      <a:lvl9pPr marL="1828800" algn="l" rtl="0" fontAlgn="base">
        <a:spcBef>
          <a:spcPct val="0"/>
        </a:spcBef>
        <a:spcAft>
          <a:spcPct val="0"/>
        </a:spcAft>
        <a:defRPr kumimoji="1" sz="4100" b="1">
          <a:solidFill>
            <a:schemeClr val="tx2"/>
          </a:solidFill>
          <a:latin typeface="Lucida Sans Unicode" pitchFamily="34" charset="0"/>
          <a:ea typeface="ＭＳ Ｐゴシック" charset="-128"/>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kumimoji="1"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kumimoji="1"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kumimoji="1"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kumimoji="1"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umimoji="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8472" y="764704"/>
            <a:ext cx="8568952" cy="2088232"/>
          </a:xfrm>
        </p:spPr>
        <p:txBody>
          <a:bodyPr>
            <a:noAutofit/>
          </a:bodyPr>
          <a:lstStyle/>
          <a:p>
            <a:pPr algn="ctr" eaLnBrk="1" fontAlgn="auto" hangingPunct="1">
              <a:lnSpc>
                <a:spcPts val="3000"/>
              </a:lnSpc>
              <a:spcAft>
                <a:spcPts val="0"/>
              </a:spcAft>
              <a:defRPr/>
            </a:pPr>
            <a:r>
              <a:rPr lang="ja-JP" altLang="en-US" sz="2800" dirty="0"/>
              <a:t>イングランド銀行</a:t>
            </a:r>
            <a:r>
              <a:rPr lang="ja-JP" altLang="ja-JP" sz="2800" dirty="0" smtClean="0">
                <a:effectLst/>
              </a:rPr>
              <a:t>は</a:t>
            </a:r>
            <a:r>
              <a:rPr lang="ja-JP" altLang="ja-JP" sz="2800" dirty="0">
                <a:effectLst/>
              </a:rPr>
              <a:t>いつ中央銀行に変貌したのか：</a:t>
            </a:r>
            <a:r>
              <a:rPr lang="ja-JP" altLang="ja-JP" sz="2800" dirty="0" smtClean="0">
                <a:effectLst/>
              </a:rPr>
              <a:t>再考</a:t>
            </a:r>
            <a:r>
              <a:rPr lang="ja-JP" altLang="ja-JP" sz="2800" dirty="0">
                <a:effectLst/>
              </a:rPr>
              <a:t/>
            </a:r>
            <a:br>
              <a:rPr lang="ja-JP" altLang="ja-JP" sz="2800" dirty="0">
                <a:effectLst/>
              </a:rPr>
            </a:br>
            <a:r>
              <a:rPr lang="en-US" altLang="ja-JP" sz="2800" dirty="0">
                <a:effectLst/>
              </a:rPr>
              <a:t> </a:t>
            </a:r>
            <a:r>
              <a:rPr lang="ja-JP" altLang="ja-JP" sz="2800" dirty="0">
                <a:effectLst/>
              </a:rPr>
              <a:t/>
            </a:r>
            <a:br>
              <a:rPr lang="ja-JP" altLang="ja-JP" sz="2800" dirty="0">
                <a:effectLst/>
              </a:rPr>
            </a:br>
            <a:r>
              <a:rPr lang="en-US" altLang="ja-JP" sz="2800" dirty="0">
                <a:effectLst/>
              </a:rPr>
              <a:t>When did the Bank of England become a central bank?: </a:t>
            </a:r>
            <a:r>
              <a:rPr lang="en-US" altLang="ja-JP" sz="2800" dirty="0" smtClean="0">
                <a:effectLst/>
              </a:rPr>
              <a:t>revisited</a:t>
            </a:r>
            <a:endParaRPr lang="ja-JP" altLang="en-US" sz="2800" dirty="0"/>
          </a:p>
        </p:txBody>
      </p:sp>
      <p:sp>
        <p:nvSpPr>
          <p:cNvPr id="14338" name="サブタイトル 2"/>
          <p:cNvSpPr>
            <a:spLocks noGrp="1"/>
          </p:cNvSpPr>
          <p:nvPr>
            <p:ph type="subTitle" idx="1"/>
          </p:nvPr>
        </p:nvSpPr>
        <p:spPr>
          <a:xfrm>
            <a:off x="685800" y="3213100"/>
            <a:ext cx="7772400" cy="1944688"/>
          </a:xfrm>
        </p:spPr>
        <p:txBody>
          <a:bodyPr/>
          <a:lstStyle/>
          <a:p>
            <a:pPr marR="0" algn="ctr" eaLnBrk="1" hangingPunct="1">
              <a:lnSpc>
                <a:spcPts val="2600"/>
              </a:lnSpc>
            </a:pPr>
            <a:r>
              <a:rPr lang="zh-CN" altLang="en-US" sz="1600" b="1" dirty="0"/>
              <a:t>日本金融学会中央銀行研究部会</a:t>
            </a:r>
            <a:r>
              <a:rPr lang="zh-CN" altLang="en-US" sz="1600" b="1" dirty="0" smtClean="0"/>
              <a:t>研究会</a:t>
            </a:r>
            <a:endParaRPr lang="en-US" altLang="zh-CN" sz="1600" b="1" dirty="0" smtClean="0"/>
          </a:p>
          <a:p>
            <a:pPr marR="0" algn="ctr" eaLnBrk="1" hangingPunct="1">
              <a:lnSpc>
                <a:spcPts val="2600"/>
              </a:lnSpc>
            </a:pPr>
            <a:r>
              <a:rPr lang="ja-JP" altLang="en-US" sz="1600" dirty="0" smtClean="0"/>
              <a:t>麗澤</a:t>
            </a:r>
            <a:r>
              <a:rPr lang="ja-JP" altLang="en-US" sz="1600" dirty="0"/>
              <a:t>大学東京研究センター</a:t>
            </a:r>
            <a:endParaRPr lang="ja-JP" altLang="ja-JP" sz="1600" dirty="0" smtClean="0"/>
          </a:p>
          <a:p>
            <a:pPr marR="0" algn="ctr" eaLnBrk="1" hangingPunct="1">
              <a:lnSpc>
                <a:spcPts val="2600"/>
              </a:lnSpc>
            </a:pPr>
            <a:r>
              <a:rPr lang="en-US" altLang="ja-JP" sz="1800" b="1" dirty="0" smtClean="0"/>
              <a:t>2013</a:t>
            </a:r>
            <a:r>
              <a:rPr lang="ja-JP" altLang="ja-JP" sz="1800" b="1" dirty="0" smtClean="0"/>
              <a:t>年</a:t>
            </a:r>
            <a:r>
              <a:rPr lang="en-US" altLang="ja-JP" sz="1800" b="1" dirty="0" smtClean="0"/>
              <a:t>8</a:t>
            </a:r>
            <a:r>
              <a:rPr lang="ja-JP" altLang="ja-JP" sz="1800" b="1" dirty="0" smtClean="0"/>
              <a:t>月</a:t>
            </a:r>
            <a:r>
              <a:rPr lang="en-US" altLang="ja-JP" sz="1800" b="1" dirty="0" smtClean="0"/>
              <a:t>27</a:t>
            </a:r>
            <a:r>
              <a:rPr lang="ja-JP" altLang="ja-JP" sz="1800" b="1" dirty="0" smtClean="0"/>
              <a:t>日</a:t>
            </a:r>
            <a:endParaRPr lang="ja-JP" altLang="ja-JP" sz="1800" dirty="0" smtClean="0"/>
          </a:p>
          <a:p>
            <a:pPr marR="0" algn="ctr" eaLnBrk="1" hangingPunct="1">
              <a:lnSpc>
                <a:spcPts val="1000"/>
              </a:lnSpc>
            </a:pPr>
            <a:endParaRPr lang="en-US" altLang="ja-JP" sz="2200" b="1" dirty="0" smtClean="0"/>
          </a:p>
          <a:p>
            <a:pPr marR="0" algn="ctr" eaLnBrk="1" hangingPunct="1">
              <a:lnSpc>
                <a:spcPts val="2600"/>
              </a:lnSpc>
            </a:pPr>
            <a:r>
              <a:rPr lang="ja-JP" altLang="ja-JP" sz="2000" b="1" dirty="0" smtClean="0"/>
              <a:t>春　井　久　志</a:t>
            </a:r>
            <a:r>
              <a:rPr lang="ja-JP" altLang="en-US" sz="2000" b="1" dirty="0" smtClean="0"/>
              <a:t>（</a:t>
            </a:r>
            <a:r>
              <a:rPr lang="ja-JP" altLang="ja-JP" sz="2200" b="1" dirty="0" smtClean="0"/>
              <a:t>関西学院大学</a:t>
            </a:r>
            <a:r>
              <a:rPr lang="ja-JP" altLang="en-US" sz="2200" b="1" dirty="0" smtClean="0"/>
              <a:t>）</a:t>
            </a:r>
            <a:endParaRPr lang="ja-JP" altLang="ja-JP" sz="2200" dirty="0" smtClean="0"/>
          </a:p>
        </p:txBody>
      </p:sp>
      <p:sp>
        <p:nvSpPr>
          <p:cNvPr id="14339" name="テキスト ボックス 3"/>
          <p:cNvSpPr txBox="1">
            <a:spLocks noChangeArrowheads="1"/>
          </p:cNvSpPr>
          <p:nvPr/>
        </p:nvSpPr>
        <p:spPr bwMode="auto">
          <a:xfrm>
            <a:off x="250825" y="179388"/>
            <a:ext cx="2868093" cy="415498"/>
          </a:xfrm>
          <a:prstGeom prst="rect">
            <a:avLst/>
          </a:prstGeom>
          <a:noFill/>
          <a:ln w="9525">
            <a:noFill/>
            <a:miter lim="800000"/>
            <a:headEnd/>
            <a:tailEnd/>
          </a:ln>
        </p:spPr>
        <p:txBody>
          <a:bodyPr wrap="none">
            <a:spAutoFit/>
          </a:bodyPr>
          <a:lstStyle/>
          <a:p>
            <a:r>
              <a:rPr lang="ja-JP" altLang="en-US" sz="1050" dirty="0">
                <a:latin typeface="Lucida Sans Unicode" pitchFamily="34" charset="0"/>
              </a:rPr>
              <a:t>日本金融学会中央銀行研究</a:t>
            </a:r>
            <a:r>
              <a:rPr lang="ja-JP" altLang="en-US" sz="1050" dirty="0" smtClean="0">
                <a:latin typeface="Lucida Sans Unicode" pitchFamily="34" charset="0"/>
              </a:rPr>
              <a:t>部会研究会</a:t>
            </a:r>
            <a:endParaRPr lang="en-US" altLang="ja-JP" sz="1050" dirty="0" smtClean="0">
              <a:latin typeface="Lucida Sans Unicode" pitchFamily="34" charset="0"/>
            </a:endParaRPr>
          </a:p>
          <a:p>
            <a:r>
              <a:rPr lang="ja-JP" altLang="en-US" sz="1050" dirty="0" smtClean="0">
                <a:latin typeface="Lucida Sans Unicode" pitchFamily="34" charset="0"/>
              </a:rPr>
              <a:t>麗澤大学東京研究センター（</a:t>
            </a:r>
            <a:r>
              <a:rPr lang="en-US" altLang="ja-JP" sz="1050" dirty="0" smtClean="0">
                <a:latin typeface="Lucida Sans Unicode" pitchFamily="34" charset="0"/>
              </a:rPr>
              <a:t>2013</a:t>
            </a:r>
            <a:r>
              <a:rPr lang="ja-JP" altLang="en-US" sz="1050" dirty="0" smtClean="0">
                <a:latin typeface="Lucida Sans Unicode" pitchFamily="34" charset="0"/>
              </a:rPr>
              <a:t>年</a:t>
            </a:r>
            <a:r>
              <a:rPr lang="en-US" altLang="ja-JP" sz="1050" dirty="0" smtClean="0">
                <a:latin typeface="Lucida Sans Unicode" pitchFamily="34" charset="0"/>
              </a:rPr>
              <a:t>8</a:t>
            </a:r>
            <a:r>
              <a:rPr lang="ja-JP" altLang="en-US" sz="1050" dirty="0" smtClean="0">
                <a:latin typeface="Lucida Sans Unicode" pitchFamily="34" charset="0"/>
              </a:rPr>
              <a:t>月</a:t>
            </a:r>
            <a:r>
              <a:rPr lang="en-US" altLang="ja-JP" sz="1050" dirty="0" smtClean="0">
                <a:latin typeface="Lucida Sans Unicode" pitchFamily="34" charset="0"/>
              </a:rPr>
              <a:t>27</a:t>
            </a:r>
            <a:r>
              <a:rPr lang="ja-JP" altLang="en-US" sz="1050" dirty="0" smtClean="0">
                <a:latin typeface="Lucida Sans Unicode" pitchFamily="34" charset="0"/>
              </a:rPr>
              <a:t>日）</a:t>
            </a:r>
            <a:endParaRPr lang="ja-JP" altLang="ja-JP" sz="1050" dirty="0">
              <a:latin typeface="Lucida Sans Unicode" pitchFamily="34" charset="0"/>
            </a:endParaRPr>
          </a:p>
        </p:txBody>
      </p:sp>
      <p:sp>
        <p:nvSpPr>
          <p:cNvPr id="3" name="スライド番号プレースホルダー 2"/>
          <p:cNvSpPr>
            <a:spLocks noGrp="1"/>
          </p:cNvSpPr>
          <p:nvPr>
            <p:ph type="sldNum" sz="quarter" idx="12"/>
          </p:nvPr>
        </p:nvSpPr>
        <p:spPr/>
        <p:txBody>
          <a:bodyPr/>
          <a:lstStyle/>
          <a:p>
            <a:pPr>
              <a:defRPr/>
            </a:pPr>
            <a:fld id="{65767A01-F55C-4C83-86F6-BF38D2F44A1D}" type="slidenum">
              <a:rPr lang="ja-JP" altLang="en-US" smtClean="0"/>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コンテンツ プレースホルダー 1"/>
          <p:cNvSpPr>
            <a:spLocks noGrp="1"/>
          </p:cNvSpPr>
          <p:nvPr>
            <p:ph idx="1"/>
          </p:nvPr>
        </p:nvSpPr>
        <p:spPr>
          <a:xfrm>
            <a:off x="225425" y="1414463"/>
            <a:ext cx="8686800" cy="4525962"/>
          </a:xfrm>
        </p:spPr>
        <p:txBody>
          <a:bodyPr/>
          <a:lstStyle/>
          <a:p>
            <a:pPr marL="109538" indent="0" eaLnBrk="1" hangingPunct="1">
              <a:buFont typeface="Wingdings 3" pitchFamily="18" charset="2"/>
              <a:buNone/>
            </a:pPr>
            <a:r>
              <a:rPr lang="ja-JP" altLang="ja-JP" sz="2100" dirty="0" smtClean="0"/>
              <a:t>１．商業銀行のバランスシート</a:t>
            </a:r>
          </a:p>
          <a:p>
            <a:pPr marL="109538" indent="0" eaLnBrk="1" hangingPunct="1"/>
            <a:r>
              <a:rPr lang="ja-JP" altLang="ja-JP" sz="2100" dirty="0" smtClean="0">
                <a:solidFill>
                  <a:schemeClr val="accent2"/>
                </a:solidFill>
              </a:rPr>
              <a:t>一部準備銀行制度</a:t>
            </a:r>
            <a:r>
              <a:rPr lang="ja-JP" altLang="ja-JP" sz="2100" dirty="0" smtClean="0"/>
              <a:t>により資産変換や資金過不足を効率良く調整・均等化</a:t>
            </a:r>
            <a:r>
              <a:rPr lang="en-US" altLang="ja-JP" sz="2100" dirty="0" smtClean="0"/>
              <a:t/>
            </a:r>
            <a:br>
              <a:rPr lang="en-US" altLang="ja-JP" sz="2100" dirty="0" smtClean="0"/>
            </a:br>
            <a:r>
              <a:rPr lang="ja-JP" altLang="ja-JP" sz="2100" dirty="0" smtClean="0"/>
              <a:t>→経済活動の効率化を促進：社会的存在意義</a:t>
            </a:r>
          </a:p>
          <a:p>
            <a:pPr marL="109538" indent="0" eaLnBrk="1" hangingPunct="1"/>
            <a:r>
              <a:rPr lang="ja-JP" altLang="ja-JP" sz="2100" dirty="0" smtClean="0"/>
              <a:t>銀行による</a:t>
            </a:r>
            <a:r>
              <a:rPr lang="ja-JP" altLang="ja-JP" sz="2100" dirty="0" smtClean="0">
                <a:solidFill>
                  <a:schemeClr val="accent1"/>
                </a:solidFill>
              </a:rPr>
              <a:t>間接金融優位の金融システム</a:t>
            </a:r>
            <a:r>
              <a:rPr lang="ja-JP" altLang="ja-JP" sz="2100" dirty="0" smtClean="0"/>
              <a:t>は、本質的な不安定性を内包</a:t>
            </a:r>
          </a:p>
          <a:p>
            <a:pPr marL="109538" indent="0" eaLnBrk="1" hangingPunct="1"/>
            <a:r>
              <a:rPr lang="ja-JP" altLang="ja-JP" sz="2100" dirty="0" smtClean="0"/>
              <a:t>銀行中心の脆弱性を補完し、金融システムの全体としての安定を維持する</a:t>
            </a:r>
            <a:r>
              <a:rPr lang="ja-JP" altLang="ja-JP" sz="2100" dirty="0" smtClean="0">
                <a:solidFill>
                  <a:schemeClr val="accent1"/>
                </a:solidFill>
              </a:rPr>
              <a:t>セーフティーネットとしての「最後の貸し手」機能</a:t>
            </a:r>
            <a:r>
              <a:rPr lang="ja-JP" altLang="ja-JP" sz="2100" dirty="0" smtClean="0"/>
              <a:t>を果たす中央銀行に、その</a:t>
            </a:r>
            <a:r>
              <a:rPr lang="ja-JP" altLang="ja-JP" sz="2100" dirty="0" smtClean="0">
                <a:solidFill>
                  <a:schemeClr val="accent2"/>
                </a:solidFill>
              </a:rPr>
              <a:t>社会的存在意義</a:t>
            </a:r>
          </a:p>
          <a:p>
            <a:pPr marL="109538" indent="0" eaLnBrk="1" hangingPunct="1"/>
            <a:r>
              <a:rPr lang="ja-JP" altLang="ja-JP" sz="2100" dirty="0" smtClean="0"/>
              <a:t>「銀行は特別か？」⇒</a:t>
            </a:r>
            <a:r>
              <a:rPr lang="ja-JP" altLang="ja-JP" sz="2100" b="1" dirty="0" smtClean="0"/>
              <a:t>「金融は、本質的に脆弱であるが、必須」</a:t>
            </a:r>
            <a:r>
              <a:rPr lang="ja-JP" altLang="ja-JP" sz="2100" dirty="0" smtClean="0"/>
              <a:t>の存在</a:t>
            </a:r>
          </a:p>
          <a:p>
            <a:pPr marL="109538" indent="0" eaLnBrk="1" hangingPunct="1"/>
            <a:r>
              <a:rPr lang="ja-JP" altLang="ja-JP" sz="2100" dirty="0" smtClean="0"/>
              <a:t>セーフティーネットが伴う、商業銀行の「</a:t>
            </a:r>
            <a:r>
              <a:rPr lang="ja-JP" altLang="ja-JP" sz="2100" dirty="0" smtClean="0">
                <a:solidFill>
                  <a:schemeClr val="accent1"/>
                </a:solidFill>
              </a:rPr>
              <a:t>モラルハザード</a:t>
            </a:r>
            <a:r>
              <a:rPr lang="ja-JP" altLang="ja-JP" sz="2100" dirty="0" smtClean="0"/>
              <a:t>」の制御が重要</a:t>
            </a:r>
          </a:p>
          <a:p>
            <a:pPr marL="109538" indent="0" eaLnBrk="1" hangingPunct="1">
              <a:lnSpc>
                <a:spcPct val="80000"/>
              </a:lnSpc>
            </a:pPr>
            <a:r>
              <a:rPr lang="ja-JP" altLang="ja-JP" sz="2100" dirty="0" smtClean="0"/>
              <a:t>２．銀行業に固有の問題に対する解決策は、イギリスにおいては</a:t>
            </a:r>
            <a:r>
              <a:rPr lang="ja-JP" altLang="ja-JP" sz="2100" dirty="0" smtClean="0">
                <a:solidFill>
                  <a:schemeClr val="accent2"/>
                </a:solidFill>
              </a:rPr>
              <a:t>非競争的でかつ非利潤最大化的な中央銀行</a:t>
            </a:r>
            <a:r>
              <a:rPr lang="ja-JP" altLang="ja-JP" sz="2100" dirty="0" smtClean="0"/>
              <a:t>の</a:t>
            </a:r>
            <a:r>
              <a:rPr lang="ja-JP" altLang="ja-JP" sz="2100" dirty="0" smtClean="0">
                <a:solidFill>
                  <a:schemeClr val="accent1"/>
                </a:solidFill>
              </a:rPr>
              <a:t>自然発生的な発展</a:t>
            </a:r>
            <a:r>
              <a:rPr lang="ja-JP" altLang="ja-JP" sz="2100" dirty="0" smtClean="0"/>
              <a:t>によって与えられた</a:t>
            </a:r>
          </a:p>
          <a:p>
            <a:pPr marL="109538" indent="0" eaLnBrk="1" hangingPunct="1">
              <a:lnSpc>
                <a:spcPct val="80000"/>
              </a:lnSpc>
            </a:pPr>
            <a:r>
              <a:rPr lang="ja-JP" altLang="ja-JP" sz="2100" dirty="0" smtClean="0"/>
              <a:t>その他の中央銀行の大半は</a:t>
            </a:r>
            <a:r>
              <a:rPr lang="ja-JP" altLang="ja-JP" sz="2100" dirty="0" smtClean="0">
                <a:solidFill>
                  <a:schemeClr val="accent1"/>
                </a:solidFill>
              </a:rPr>
              <a:t>政府の立法措置</a:t>
            </a:r>
            <a:r>
              <a:rPr lang="ja-JP" altLang="ja-JP" sz="2100" dirty="0" smtClean="0"/>
              <a:t>によって設立</a:t>
            </a:r>
          </a:p>
          <a:p>
            <a:pPr marL="109538" indent="0" eaLnBrk="1" hangingPunct="1">
              <a:buFont typeface="Wingdings 3" pitchFamily="18" charset="2"/>
              <a:buNone/>
            </a:pPr>
            <a:endParaRPr lang="ja-JP" altLang="ja-JP" sz="2100" dirty="0" smtClean="0"/>
          </a:p>
          <a:p>
            <a:pPr marL="109538" indent="0" eaLnBrk="1" hangingPunct="1"/>
            <a:endParaRPr lang="ja-JP" altLang="en-US" sz="21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(6</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コンテンツ プレースホルダー 1"/>
          <p:cNvSpPr>
            <a:spLocks noGrp="1"/>
          </p:cNvSpPr>
          <p:nvPr>
            <p:ph idx="1"/>
          </p:nvPr>
        </p:nvSpPr>
        <p:spPr/>
        <p:txBody>
          <a:bodyPr/>
          <a:lstStyle/>
          <a:p>
            <a:pPr eaLnBrk="1" hangingPunct="1"/>
            <a:r>
              <a:rPr lang="ja-JP" altLang="ja-JP" sz="1900" dirty="0" smtClean="0"/>
              <a:t>町田（</a:t>
            </a:r>
            <a:r>
              <a:rPr lang="en-US" altLang="ja-JP" sz="1900" dirty="0" smtClean="0"/>
              <a:t>1967</a:t>
            </a:r>
            <a:r>
              <a:rPr lang="ja-JP" altLang="ja-JP" sz="1900" dirty="0" smtClean="0"/>
              <a:t>）「</a:t>
            </a:r>
            <a:r>
              <a:rPr lang="ja-JP" altLang="en-US" sz="1900" dirty="0"/>
              <a:t>イングランド銀行</a:t>
            </a:r>
            <a:r>
              <a:rPr lang="ja-JP" altLang="ja-JP" sz="1900" dirty="0" smtClean="0"/>
              <a:t>はいつ中央銀行になったのか」：</a:t>
            </a:r>
            <a:r>
              <a:rPr lang="en-US" altLang="ja-JP" sz="1900" dirty="0" smtClean="0"/>
              <a:t>1870</a:t>
            </a:r>
            <a:r>
              <a:rPr lang="ja-JP" altLang="ja-JP" sz="1900" dirty="0" smtClean="0"/>
              <a:t>年代の末から</a:t>
            </a:r>
            <a:r>
              <a:rPr lang="en-US" altLang="ja-JP" sz="1900" dirty="0" smtClean="0"/>
              <a:t>1890</a:t>
            </a:r>
            <a:r>
              <a:rPr lang="ja-JP" altLang="ja-JP" sz="1900" dirty="0" smtClean="0"/>
              <a:t>年の間と推測</a:t>
            </a:r>
          </a:p>
          <a:p>
            <a:pPr eaLnBrk="1" hangingPunct="1"/>
            <a:r>
              <a:rPr lang="en-US" altLang="ja-JP" sz="1900" dirty="0" err="1" smtClean="0"/>
              <a:t>Clapham</a:t>
            </a:r>
            <a:r>
              <a:rPr lang="en-US" altLang="ja-JP" sz="1900" dirty="0" smtClean="0"/>
              <a:t>(1944) </a:t>
            </a:r>
            <a:r>
              <a:rPr lang="ja-JP" altLang="ja-JP" sz="1900" dirty="0" smtClean="0"/>
              <a:t>のエピローグの引用：</a:t>
            </a:r>
            <a:r>
              <a:rPr lang="en-US" altLang="ja-JP" sz="1900" dirty="0" smtClean="0"/>
              <a:t/>
            </a:r>
            <a:br>
              <a:rPr lang="en-US" altLang="ja-JP" sz="1900" dirty="0" smtClean="0"/>
            </a:br>
            <a:r>
              <a:rPr lang="ja-JP" altLang="ja-JP" sz="1600" dirty="0" smtClean="0"/>
              <a:t>「</a:t>
            </a:r>
            <a:r>
              <a:rPr lang="en-US" altLang="ja-JP" sz="1600" dirty="0" smtClean="0"/>
              <a:t>1885</a:t>
            </a:r>
            <a:r>
              <a:rPr lang="ja-JP" altLang="ja-JP" sz="1600" dirty="0" smtClean="0"/>
              <a:t>年に入行して</a:t>
            </a:r>
            <a:r>
              <a:rPr lang="en-US" altLang="ja-JP" sz="1600" dirty="0" smtClean="0"/>
              <a:t>1929</a:t>
            </a:r>
            <a:r>
              <a:rPr lang="ja-JP" altLang="ja-JP" sz="1600" dirty="0" smtClean="0"/>
              <a:t>年に</a:t>
            </a:r>
            <a:r>
              <a:rPr lang="ja-JP" altLang="en-US" sz="1600" dirty="0"/>
              <a:t>イングランド</a:t>
            </a:r>
            <a:r>
              <a:rPr lang="ja-JP" altLang="en-US" sz="1600" dirty="0" smtClean="0"/>
              <a:t>銀行の</a:t>
            </a:r>
            <a:r>
              <a:rPr lang="ja-JP" altLang="ja-JP" sz="1600" dirty="0" smtClean="0"/>
              <a:t>副総裁をしていた人物――その人の名はかいてありませんが――の言葉として</a:t>
            </a:r>
            <a:r>
              <a:rPr lang="en-US" altLang="ja-JP" sz="1600" dirty="0" smtClean="0"/>
              <a:t>”In my early days, the branches were Commercial and </a:t>
            </a:r>
            <a:r>
              <a:rPr lang="en-US" altLang="ja-JP" sz="1600" dirty="0"/>
              <a:t>C</a:t>
            </a:r>
            <a:r>
              <a:rPr lang="en-US" altLang="ja-JP" sz="1600" dirty="0" smtClean="0"/>
              <a:t>ompetitive”[</a:t>
            </a:r>
            <a:r>
              <a:rPr lang="ja-JP" altLang="ja-JP" sz="1600" dirty="0" smtClean="0"/>
              <a:t>ママ</a:t>
            </a:r>
            <a:r>
              <a:rPr lang="en-US" altLang="ja-JP" sz="1600" dirty="0" smtClean="0"/>
              <a:t>]</a:t>
            </a:r>
            <a:r>
              <a:rPr lang="ja-JP" altLang="ja-JP" sz="1600" dirty="0" smtClean="0"/>
              <a:t>と書いてあるので、これを読んで感じたのはその人の就職当時すでに</a:t>
            </a:r>
            <a:r>
              <a:rPr lang="ja-JP" altLang="en-US" sz="1600" dirty="0"/>
              <a:t>イングランド銀行</a:t>
            </a:r>
            <a:r>
              <a:rPr lang="ja-JP" altLang="ja-JP" sz="1600" dirty="0" smtClean="0"/>
              <a:t>の本店は商業銀行的性格から脱していたが、まだ地方の支店までは本店のその方針が徹底していなかったから</a:t>
            </a:r>
            <a:r>
              <a:rPr lang="en-US" altLang="ja-JP" sz="1600" dirty="0" smtClean="0"/>
              <a:t>Commercial and Competitive</a:t>
            </a:r>
            <a:r>
              <a:rPr lang="ja-JP" altLang="ja-JP" sz="1600" dirty="0" smtClean="0"/>
              <a:t>であったのだと解せはしないかということでした。もしそう考えてよいとすれば、</a:t>
            </a:r>
            <a:r>
              <a:rPr lang="en-US" altLang="ja-JP" sz="1600" dirty="0" smtClean="0"/>
              <a:t>1870</a:t>
            </a:r>
            <a:r>
              <a:rPr lang="ja-JP" altLang="ja-JP" sz="1600" dirty="0" smtClean="0"/>
              <a:t>年代の末から</a:t>
            </a:r>
            <a:r>
              <a:rPr lang="en-US" altLang="ja-JP" sz="1600" dirty="0" smtClean="0"/>
              <a:t>1885</a:t>
            </a:r>
            <a:r>
              <a:rPr lang="ja-JP" altLang="ja-JP" sz="1600" dirty="0" smtClean="0"/>
              <a:t>年ごろまでに</a:t>
            </a:r>
            <a:r>
              <a:rPr lang="ja-JP" altLang="en-US" sz="1600" dirty="0"/>
              <a:t>イングランド銀行</a:t>
            </a:r>
            <a:r>
              <a:rPr lang="ja-JP" altLang="ja-JP" sz="1600" dirty="0" smtClean="0"/>
              <a:t>の新しい進路が理事達の間で確認され、行員の間にも本店ではつたわっていたと云</a:t>
            </a:r>
            <a:r>
              <a:rPr lang="en-US" altLang="ja-JP" sz="1600" dirty="0" smtClean="0"/>
              <a:t>[</a:t>
            </a:r>
            <a:r>
              <a:rPr lang="ja-JP" altLang="en-US" sz="1600" dirty="0" smtClean="0"/>
              <a:t>ママ</a:t>
            </a:r>
            <a:r>
              <a:rPr lang="en-US" altLang="ja-JP" sz="1600" dirty="0" smtClean="0"/>
              <a:t>]</a:t>
            </a:r>
            <a:r>
              <a:rPr lang="ja-JP" altLang="ja-JP" sz="1600" dirty="0" smtClean="0"/>
              <a:t>えるのではないでしょうか。その論拠が僅か</a:t>
            </a:r>
            <a:r>
              <a:rPr lang="en-US" altLang="ja-JP" sz="1600" dirty="0" smtClean="0"/>
              <a:t>10</a:t>
            </a:r>
            <a:r>
              <a:rPr lang="ja-JP" altLang="ja-JP" sz="1600" dirty="0" smtClean="0"/>
              <a:t>語からなる回想の記事にすぎないので、大多数の方は論拠の甚だ薄弱なのにあきれることでしょう。」</a:t>
            </a:r>
            <a:r>
              <a:rPr lang="en-US" altLang="ja-JP" sz="1600" dirty="0" smtClean="0"/>
              <a:t> </a:t>
            </a:r>
            <a:r>
              <a:rPr lang="ja-JP" altLang="en-US" sz="1900" dirty="0" smtClean="0"/>
              <a:t>→</a:t>
            </a:r>
            <a:r>
              <a:rPr lang="ja-JP" altLang="en-US" sz="1900" dirty="0" smtClean="0">
                <a:solidFill>
                  <a:schemeClr val="accent1"/>
                </a:solidFill>
              </a:rPr>
              <a:t>やや自嘲的？</a:t>
            </a:r>
            <a:endParaRPr lang="ja-JP" altLang="ja-JP" sz="1900" dirty="0" smtClean="0">
              <a:solidFill>
                <a:schemeClr val="accent1"/>
              </a:solidFill>
            </a:endParaRPr>
          </a:p>
          <a:p>
            <a:pPr eaLnBrk="1" hangingPunct="1"/>
            <a:endParaRPr lang="ja-JP" altLang="en-US" sz="19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(7</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11</a:t>
            </a:fld>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コンテンツ プレースホルダー 1"/>
          <p:cNvSpPr>
            <a:spLocks noGrp="1"/>
          </p:cNvSpPr>
          <p:nvPr>
            <p:ph idx="1"/>
          </p:nvPr>
        </p:nvSpPr>
        <p:spPr/>
        <p:txBody>
          <a:bodyPr/>
          <a:lstStyle/>
          <a:p>
            <a:pPr eaLnBrk="1" hangingPunct="1"/>
            <a:r>
              <a:rPr lang="ja-JP" altLang="ja-JP" sz="2000" dirty="0" smtClean="0"/>
              <a:t>町田の論拠は、町田自身も認めているように、頑健性に欠ける</a:t>
            </a:r>
            <a:endParaRPr lang="ja-JP" altLang="en-US" sz="2000" dirty="0" smtClean="0"/>
          </a:p>
          <a:p>
            <a:pPr eaLnBrk="1" hangingPunct="1"/>
            <a:endParaRPr lang="ja-JP" altLang="ja-JP" sz="2000" dirty="0" smtClean="0"/>
          </a:p>
          <a:p>
            <a:pPr eaLnBrk="1" hangingPunct="1"/>
            <a:r>
              <a:rPr lang="en-US" altLang="ja-JP" sz="2000" dirty="0" smtClean="0"/>
              <a:t>  Sayers (1976)</a:t>
            </a:r>
            <a:r>
              <a:rPr lang="ja-JP" altLang="ja-JP" sz="2000" dirty="0" smtClean="0"/>
              <a:t>『</a:t>
            </a:r>
            <a:r>
              <a:rPr lang="ja-JP" altLang="en-US" sz="2000" dirty="0" smtClean="0"/>
              <a:t>イングランド銀行</a:t>
            </a:r>
            <a:r>
              <a:rPr lang="ja-JP" altLang="ja-JP" sz="2000" dirty="0" smtClean="0"/>
              <a:t>―</a:t>
            </a:r>
            <a:r>
              <a:rPr lang="en-US" altLang="ja-JP" sz="2000" dirty="0" smtClean="0"/>
              <a:t>1891-1914</a:t>
            </a:r>
            <a:r>
              <a:rPr lang="ja-JP" altLang="ja-JP" sz="2000" dirty="0" smtClean="0"/>
              <a:t>年―』</a:t>
            </a:r>
            <a:r>
              <a:rPr lang="en-US" altLang="ja-JP" sz="2000" dirty="0" smtClean="0"/>
              <a:t/>
            </a:r>
            <a:br>
              <a:rPr lang="en-US" altLang="ja-JP" sz="2000" dirty="0" smtClean="0"/>
            </a:br>
            <a:r>
              <a:rPr lang="ja-JP" altLang="ja-JP" sz="2000" dirty="0" smtClean="0"/>
              <a:t>「</a:t>
            </a:r>
            <a:r>
              <a:rPr lang="en-US" altLang="ja-JP" sz="2000" dirty="0" smtClean="0"/>
              <a:t>19</a:t>
            </a:r>
            <a:r>
              <a:rPr lang="ja-JP" altLang="ja-JP" sz="2000" dirty="0" smtClean="0"/>
              <a:t>世紀末ごろは『中央銀行』といっても、商業的利害を越えた独特の公共的責任を持つという点でほかの銀行と区別される一つの銀行、という以上の意味はほとんどなかった。…この程度の意味でいうならば</a:t>
            </a:r>
            <a:r>
              <a:rPr lang="ja-JP" altLang="en-US" sz="2000" dirty="0"/>
              <a:t>イングランド銀行</a:t>
            </a:r>
            <a:r>
              <a:rPr lang="ja-JP" altLang="ja-JP" sz="2000" dirty="0" smtClean="0"/>
              <a:t>は</a:t>
            </a:r>
            <a:r>
              <a:rPr lang="en-US" altLang="ja-JP" sz="2000" dirty="0" smtClean="0"/>
              <a:t>1890</a:t>
            </a:r>
            <a:r>
              <a:rPr lang="ja-JP" altLang="ja-JP" sz="2000" dirty="0" smtClean="0"/>
              <a:t>年にはすでに中央銀行になっていた。…</a:t>
            </a:r>
            <a:r>
              <a:rPr lang="en-US" altLang="ja-JP" sz="2000" dirty="0" smtClean="0"/>
              <a:t>1914</a:t>
            </a:r>
            <a:r>
              <a:rPr lang="ja-JP" altLang="ja-JP" sz="2000" dirty="0" smtClean="0"/>
              <a:t>年にいたる約</a:t>
            </a:r>
            <a:r>
              <a:rPr lang="en-US" altLang="ja-JP" sz="2000" dirty="0" smtClean="0"/>
              <a:t>1</a:t>
            </a:r>
            <a:r>
              <a:rPr lang="ja-JP" altLang="ja-JP" sz="2000" dirty="0" smtClean="0"/>
              <a:t>世紀の間、すなわち…リッダーデール総裁（</a:t>
            </a:r>
            <a:r>
              <a:rPr lang="en-US" altLang="ja-JP" sz="2000" dirty="0" err="1" smtClean="0"/>
              <a:t>Lidderdale</a:t>
            </a:r>
            <a:r>
              <a:rPr lang="ja-JP" altLang="ja-JP" sz="2000" dirty="0" smtClean="0"/>
              <a:t>）からカンリッフ</a:t>
            </a:r>
            <a:r>
              <a:rPr lang="en-US" altLang="ja-JP" sz="2000" dirty="0" smtClean="0"/>
              <a:t>[</a:t>
            </a:r>
            <a:r>
              <a:rPr lang="ja-JP" altLang="ja-JP" sz="2000" dirty="0" smtClean="0"/>
              <a:t>ママ</a:t>
            </a:r>
            <a:r>
              <a:rPr lang="en-US" altLang="ja-JP" sz="2000" dirty="0" smtClean="0"/>
              <a:t>]</a:t>
            </a:r>
            <a:r>
              <a:rPr lang="ja-JP" altLang="ja-JP" sz="2000" dirty="0" smtClean="0"/>
              <a:t>総裁</a:t>
            </a:r>
            <a:r>
              <a:rPr lang="en-US" altLang="ja-JP" sz="2000" dirty="0" smtClean="0"/>
              <a:t>(</a:t>
            </a:r>
            <a:r>
              <a:rPr lang="en-US" altLang="ja-JP" sz="2000" dirty="0" err="1" smtClean="0"/>
              <a:t>Cunliffe</a:t>
            </a:r>
            <a:r>
              <a:rPr lang="en-US" altLang="ja-JP" sz="2000" dirty="0" smtClean="0"/>
              <a:t>)</a:t>
            </a:r>
            <a:r>
              <a:rPr lang="ja-JP" altLang="ja-JP" sz="2000" dirty="0" err="1" smtClean="0"/>
              <a:t>までの</a:t>
            </a:r>
            <a:r>
              <a:rPr lang="ja-JP" altLang="ja-JP" sz="2000" dirty="0" smtClean="0"/>
              <a:t>頃は、</a:t>
            </a:r>
            <a:r>
              <a:rPr lang="ja-JP" altLang="en-US" sz="2000" dirty="0" smtClean="0"/>
              <a:t>イングランド銀行</a:t>
            </a:r>
            <a:r>
              <a:rPr lang="ja-JP" altLang="ja-JP" sz="2000" dirty="0" smtClean="0"/>
              <a:t>は</a:t>
            </a:r>
            <a:r>
              <a:rPr lang="en-US" altLang="ja-JP" sz="2000" dirty="0" smtClean="0"/>
              <a:t>20</a:t>
            </a:r>
            <a:r>
              <a:rPr lang="ja-JP" altLang="ja-JP" sz="2000" dirty="0" smtClean="0"/>
              <a:t>世紀中葉の用語で言う中央銀行ではなかった」（西川訳、</a:t>
            </a:r>
            <a:r>
              <a:rPr lang="en-US" altLang="ja-JP" sz="2000" dirty="0" smtClean="0"/>
              <a:t>1979</a:t>
            </a:r>
            <a:r>
              <a:rPr lang="ja-JP" altLang="ja-JP" sz="2000" dirty="0" err="1" smtClean="0"/>
              <a:t>、</a:t>
            </a:r>
            <a:r>
              <a:rPr lang="ja-JP" altLang="ja-JP" sz="2000" dirty="0" smtClean="0"/>
              <a:t>上、１ページ）、と明言</a:t>
            </a:r>
            <a:endParaRPr lang="ja-JP" altLang="en-US" sz="20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(8</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コンテンツ プレースホルダー 1"/>
          <p:cNvSpPr>
            <a:spLocks noGrp="1"/>
          </p:cNvSpPr>
          <p:nvPr>
            <p:ph idx="1"/>
          </p:nvPr>
        </p:nvSpPr>
        <p:spPr/>
        <p:txBody>
          <a:bodyPr/>
          <a:lstStyle/>
          <a:p>
            <a:pPr eaLnBrk="1" hangingPunct="1"/>
            <a:r>
              <a:rPr lang="en-US" altLang="ja-JP" sz="2400" smtClean="0"/>
              <a:t>Toniolo(1988)</a:t>
            </a:r>
            <a:r>
              <a:rPr lang="ja-JP" altLang="ja-JP" sz="2400" smtClean="0"/>
              <a:t>「近代的な中央銀行が成熟をみたのは</a:t>
            </a:r>
            <a:r>
              <a:rPr lang="ja-JP" altLang="ja-JP" sz="2400" smtClean="0">
                <a:solidFill>
                  <a:schemeClr val="accent1"/>
                </a:solidFill>
              </a:rPr>
              <a:t>戦間期</a:t>
            </a:r>
            <a:r>
              <a:rPr lang="ja-JP" altLang="ja-JP" sz="2400" smtClean="0"/>
              <a:t>であった」（</a:t>
            </a:r>
            <a:r>
              <a:rPr lang="en-US" altLang="ja-JP" sz="2400" smtClean="0"/>
              <a:t>p. vii</a:t>
            </a:r>
            <a:r>
              <a:rPr lang="ja-JP" altLang="ja-JP" sz="2400" smtClean="0"/>
              <a:t>）</a:t>
            </a:r>
            <a:endParaRPr lang="ja-JP" altLang="en-US" sz="2400" smtClean="0"/>
          </a:p>
          <a:p>
            <a:pPr eaLnBrk="1" hangingPunct="1"/>
            <a:endParaRPr lang="ja-JP" altLang="ja-JP" sz="2400" smtClean="0"/>
          </a:p>
          <a:p>
            <a:pPr eaLnBrk="1" hangingPunct="1"/>
            <a:r>
              <a:rPr lang="en-US" altLang="ja-JP" sz="2400" smtClean="0"/>
              <a:t>Cairncross (1988)</a:t>
            </a:r>
            <a:r>
              <a:rPr lang="ja-JP" altLang="ja-JP" sz="2400" smtClean="0"/>
              <a:t>「［民間の］銀行システムに対する［</a:t>
            </a:r>
            <a:r>
              <a:rPr lang="ja-JP" altLang="en-US" sz="2400" smtClean="0"/>
              <a:t>イングランド銀行</a:t>
            </a:r>
            <a:r>
              <a:rPr lang="ja-JP" altLang="ja-JP" sz="2400" smtClean="0"/>
              <a:t>の］支配的立場が疑問の余地のないものになり、中央銀行への進展が完了したのは、</a:t>
            </a:r>
            <a:r>
              <a:rPr lang="ja-JP" altLang="ja-JP" sz="2400" smtClean="0">
                <a:solidFill>
                  <a:schemeClr val="accent1"/>
                </a:solidFill>
              </a:rPr>
              <a:t>ノーマン総裁［</a:t>
            </a:r>
            <a:r>
              <a:rPr lang="en-US" altLang="ja-JP" sz="2400" smtClean="0">
                <a:solidFill>
                  <a:schemeClr val="accent1"/>
                </a:solidFill>
              </a:rPr>
              <a:t>1920-44</a:t>
            </a:r>
            <a:r>
              <a:rPr lang="ja-JP" altLang="ja-JP" sz="2400" smtClean="0">
                <a:solidFill>
                  <a:schemeClr val="accent1"/>
                </a:solidFill>
              </a:rPr>
              <a:t>年］の時代</a:t>
            </a:r>
            <a:r>
              <a:rPr lang="ja-JP" altLang="ja-JP" sz="2400" smtClean="0"/>
              <a:t>になってからである」</a:t>
            </a: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(9</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13</a:t>
            </a:fld>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コンテンツ プレースホルダー 1"/>
          <p:cNvSpPr>
            <a:spLocks noGrp="1"/>
          </p:cNvSpPr>
          <p:nvPr>
            <p:ph idx="1"/>
          </p:nvPr>
        </p:nvSpPr>
        <p:spPr/>
        <p:txBody>
          <a:bodyPr/>
          <a:lstStyle/>
          <a:p>
            <a:pPr marL="109538" indent="0" eaLnBrk="1" hangingPunct="1">
              <a:buFont typeface="Wingdings 3" pitchFamily="18" charset="2"/>
              <a:buNone/>
            </a:pPr>
            <a:r>
              <a:rPr lang="ja-JP" altLang="ja-JP" sz="2000" dirty="0" smtClean="0"/>
              <a:t>１．銀行券発行と</a:t>
            </a:r>
            <a:r>
              <a:rPr lang="ja-JP" altLang="ja-JP" sz="2000" dirty="0" smtClean="0">
                <a:solidFill>
                  <a:schemeClr val="accent1"/>
                </a:solidFill>
              </a:rPr>
              <a:t>銀行預金（小切手）勘定</a:t>
            </a:r>
          </a:p>
          <a:p>
            <a:pPr marL="109538" indent="0" eaLnBrk="1" hangingPunct="1"/>
            <a:r>
              <a:rPr lang="en-US" altLang="ja-JP" sz="2000" dirty="0" smtClean="0"/>
              <a:t>1694</a:t>
            </a:r>
            <a:r>
              <a:rPr lang="ja-JP" altLang="ja-JP" sz="2000" dirty="0" smtClean="0"/>
              <a:t>年「政府の銀行」として設立：</a:t>
            </a:r>
            <a:endParaRPr lang="ja-JP" altLang="en-US" sz="2000" dirty="0" smtClean="0"/>
          </a:p>
          <a:p>
            <a:pPr marL="109538" indent="0" eaLnBrk="1" hangingPunct="1">
              <a:buFont typeface="Wingdings 3" pitchFamily="18" charset="2"/>
              <a:buNone/>
            </a:pPr>
            <a:r>
              <a:rPr lang="ja-JP" altLang="ja-JP" sz="2000" dirty="0" smtClean="0"/>
              <a:t>　ロンドンにおける銀行券を独占的に発行する特権</a:t>
            </a:r>
            <a:endParaRPr lang="ja-JP" altLang="en-US" sz="2000" dirty="0" smtClean="0"/>
          </a:p>
          <a:p>
            <a:pPr marL="109538" indent="0" eaLnBrk="1" hangingPunct="1">
              <a:buFont typeface="Wingdings 3" pitchFamily="18" charset="2"/>
              <a:buNone/>
            </a:pPr>
            <a:endParaRPr lang="ja-JP" altLang="ja-JP" sz="2000" dirty="0" smtClean="0"/>
          </a:p>
          <a:p>
            <a:pPr marL="109538" indent="0" eaLnBrk="1" hangingPunct="1"/>
            <a:r>
              <a:rPr lang="en-US" altLang="ja-JP" sz="2000" dirty="0" smtClean="0"/>
              <a:t>1826</a:t>
            </a:r>
            <a:r>
              <a:rPr lang="ja-JP" altLang="ja-JP" sz="2000" dirty="0" smtClean="0"/>
              <a:t>年法：銀行制度改革</a:t>
            </a:r>
            <a:r>
              <a:rPr lang="en-US" altLang="ja-JP" sz="2000" dirty="0" smtClean="0"/>
              <a:t/>
            </a:r>
            <a:br>
              <a:rPr lang="en-US" altLang="ja-JP" sz="2000" dirty="0" smtClean="0"/>
            </a:br>
            <a:r>
              <a:rPr lang="ja-JP" altLang="en-US" sz="2000" dirty="0" smtClean="0"/>
              <a:t>①</a:t>
            </a:r>
            <a:r>
              <a:rPr lang="ja-JP" altLang="ja-JP" sz="2000" dirty="0" smtClean="0"/>
              <a:t>ロンドンから</a:t>
            </a:r>
            <a:r>
              <a:rPr lang="en-US" altLang="ja-JP" sz="2000" dirty="0" smtClean="0"/>
              <a:t>65</a:t>
            </a:r>
            <a:r>
              <a:rPr lang="ja-JP" altLang="ja-JP" sz="2000" dirty="0" smtClean="0"/>
              <a:t>マイル以遠の地方における株式組織の発券銀行の創設を認可し、そのパートナー数も</a:t>
            </a:r>
            <a:r>
              <a:rPr lang="en-US" altLang="ja-JP" sz="2000" dirty="0" smtClean="0"/>
              <a:t>6</a:t>
            </a:r>
            <a:r>
              <a:rPr lang="ja-JP" altLang="ja-JP" sz="2000" dirty="0" smtClean="0"/>
              <a:t>名超を認める（無制限）</a:t>
            </a:r>
            <a:r>
              <a:rPr lang="en-US" altLang="ja-JP" sz="2000" dirty="0" smtClean="0"/>
              <a:t/>
            </a:r>
            <a:br>
              <a:rPr lang="en-US" altLang="ja-JP" sz="2000" dirty="0" smtClean="0"/>
            </a:br>
            <a:r>
              <a:rPr lang="ja-JP" altLang="en-US" sz="2000" dirty="0" smtClean="0"/>
              <a:t>②イングランド銀行</a:t>
            </a:r>
            <a:r>
              <a:rPr lang="ja-JP" altLang="ja-JP" sz="2000" dirty="0" smtClean="0"/>
              <a:t>はすべての地方において支店の開設が可能に</a:t>
            </a:r>
            <a:r>
              <a:rPr lang="en-US" altLang="ja-JP" sz="2000" dirty="0" smtClean="0"/>
              <a:t/>
            </a:r>
            <a:br>
              <a:rPr lang="en-US" altLang="ja-JP" sz="2000" dirty="0" smtClean="0"/>
            </a:br>
            <a:r>
              <a:rPr lang="ja-JP" altLang="en-US" sz="2000" dirty="0" smtClean="0"/>
              <a:t>③</a:t>
            </a:r>
            <a:r>
              <a:rPr lang="en-US" altLang="ja-JP" sz="2000" dirty="0" smtClean="0"/>
              <a:t>T</a:t>
            </a:r>
            <a:r>
              <a:rPr lang="ja-JP" altLang="ja-JP" sz="2000" dirty="0" smtClean="0"/>
              <a:t>・ジョプリン（</a:t>
            </a:r>
            <a:r>
              <a:rPr lang="en-US" altLang="ja-JP" sz="2000" dirty="0" smtClean="0"/>
              <a:t>Joplin</a:t>
            </a:r>
            <a:r>
              <a:rPr lang="ja-JP" altLang="en-US" sz="2000" dirty="0" smtClean="0"/>
              <a:t>　</a:t>
            </a:r>
            <a:r>
              <a:rPr lang="en-US" altLang="ja-JP" sz="2000" dirty="0" smtClean="0"/>
              <a:t>[1823]</a:t>
            </a:r>
            <a:r>
              <a:rPr lang="ja-JP" altLang="ja-JP" sz="2000" dirty="0" smtClean="0"/>
              <a:t>）はロンドンにおける預金銀行の適法性を指摘</a:t>
            </a:r>
            <a:r>
              <a:rPr lang="en-US" altLang="ja-JP" sz="2000" dirty="0" smtClean="0"/>
              <a:t/>
            </a:r>
            <a:br>
              <a:rPr lang="en-US" altLang="ja-JP" sz="2000" dirty="0" smtClean="0"/>
            </a:br>
            <a:r>
              <a:rPr lang="ja-JP" altLang="en-US" sz="2000" dirty="0" smtClean="0"/>
              <a:t>④</a:t>
            </a:r>
            <a:r>
              <a:rPr lang="ja-JP" altLang="ja-JP" sz="2000" dirty="0" smtClean="0"/>
              <a:t>ロンドン最初の株式銀行として</a:t>
            </a:r>
            <a:r>
              <a:rPr lang="en-US" altLang="ja-JP" sz="2000" dirty="0" smtClean="0"/>
              <a:t>London &amp; Westminster Bank </a:t>
            </a:r>
            <a:r>
              <a:rPr lang="ja-JP" altLang="ja-JP" sz="2000" dirty="0" smtClean="0"/>
              <a:t>（</a:t>
            </a:r>
            <a:r>
              <a:rPr lang="en-US" altLang="ja-JP" sz="2000" dirty="0" smtClean="0"/>
              <a:t>1833</a:t>
            </a:r>
            <a:r>
              <a:rPr lang="ja-JP" altLang="ja-JP" sz="2000" dirty="0" smtClean="0"/>
              <a:t>年）が設立</a:t>
            </a:r>
          </a:p>
          <a:p>
            <a:pPr marL="109538" indent="0" eaLnBrk="1" hangingPunct="1"/>
            <a:endParaRPr lang="ja-JP" altLang="en-US" sz="20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1</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14</a:t>
            </a:fld>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コンテンツ プレースホルダー 1"/>
          <p:cNvSpPr>
            <a:spLocks noGrp="1"/>
          </p:cNvSpPr>
          <p:nvPr>
            <p:ph idx="1"/>
          </p:nvPr>
        </p:nvSpPr>
        <p:spPr>
          <a:xfrm>
            <a:off x="250825" y="1481138"/>
            <a:ext cx="8569325" cy="4525962"/>
          </a:xfrm>
        </p:spPr>
        <p:txBody>
          <a:bodyPr/>
          <a:lstStyle/>
          <a:p>
            <a:pPr marL="109538" indent="0" eaLnBrk="1" hangingPunct="1">
              <a:buFont typeface="Wingdings 3" pitchFamily="18" charset="2"/>
              <a:buNone/>
            </a:pPr>
            <a:r>
              <a:rPr lang="ja-JP" altLang="en-US" sz="1700" dirty="0" smtClean="0"/>
              <a:t>・</a:t>
            </a:r>
            <a:r>
              <a:rPr lang="ja-JP" altLang="ja-JP" sz="1700" dirty="0" smtClean="0"/>
              <a:t> </a:t>
            </a:r>
            <a:r>
              <a:rPr lang="en-US" altLang="ja-JP" sz="1700" dirty="0" smtClean="0"/>
              <a:t>1844</a:t>
            </a:r>
            <a:r>
              <a:rPr lang="ja-JP" altLang="ja-JP" sz="1700" dirty="0" smtClean="0"/>
              <a:t>年ピール銀行法：</a:t>
            </a:r>
            <a:r>
              <a:rPr lang="ja-JP" altLang="en-US" sz="1700" dirty="0" smtClean="0"/>
              <a:t>イングランド銀行</a:t>
            </a:r>
            <a:r>
              <a:rPr lang="ja-JP" altLang="ja-JP" sz="1700" dirty="0" smtClean="0"/>
              <a:t>を</a:t>
            </a:r>
            <a:r>
              <a:rPr lang="ja-JP" altLang="ja-JP" sz="1700" dirty="0" smtClean="0">
                <a:solidFill>
                  <a:schemeClr val="accent1"/>
                </a:solidFill>
              </a:rPr>
              <a:t>発行部と銀行部とに二分割</a:t>
            </a:r>
            <a:r>
              <a:rPr lang="en-US" altLang="ja-JP" sz="1700" dirty="0" smtClean="0"/>
              <a:t/>
            </a:r>
            <a:br>
              <a:rPr lang="en-US" altLang="ja-JP" sz="1700" dirty="0" smtClean="0"/>
            </a:br>
            <a:r>
              <a:rPr lang="ja-JP" altLang="en-US" sz="1700" dirty="0" smtClean="0"/>
              <a:t>　</a:t>
            </a:r>
            <a:r>
              <a:rPr lang="ja-JP" altLang="ja-JP" sz="1700" dirty="0" smtClean="0"/>
              <a:t>①発行部は、</a:t>
            </a:r>
            <a:r>
              <a:rPr lang="en-US" altLang="ja-JP" sz="1700" dirty="0" smtClean="0"/>
              <a:t>1400</a:t>
            </a:r>
            <a:r>
              <a:rPr lang="ja-JP" altLang="ja-JP" sz="1700" dirty="0" smtClean="0"/>
              <a:t>万ポンドの保証準備発行を上限とし、それを超える銀行券発行には金準備の裏付けこれによって、</a:t>
            </a:r>
            <a:r>
              <a:rPr lang="ja-JP" altLang="en-US" sz="1700" dirty="0" smtClean="0"/>
              <a:t>イングランド銀行</a:t>
            </a:r>
            <a:r>
              <a:rPr lang="ja-JP" altLang="ja-JP" sz="1700" dirty="0" smtClean="0"/>
              <a:t>は事実上の銀行券の発行を独占</a:t>
            </a:r>
            <a:r>
              <a:rPr lang="en-US" altLang="ja-JP" sz="1700" dirty="0" smtClean="0"/>
              <a:t/>
            </a:r>
            <a:br>
              <a:rPr lang="en-US" altLang="ja-JP" sz="1700" dirty="0" smtClean="0"/>
            </a:br>
            <a:r>
              <a:rPr lang="ja-JP" altLang="en-US" sz="1700" dirty="0" smtClean="0"/>
              <a:t>　</a:t>
            </a:r>
            <a:r>
              <a:rPr lang="ja-JP" altLang="ja-JP" sz="1700" dirty="0" smtClean="0"/>
              <a:t>②</a:t>
            </a:r>
            <a:r>
              <a:rPr lang="ja-JP" altLang="en-US" sz="1700" dirty="0" smtClean="0"/>
              <a:t>イングランド銀行</a:t>
            </a:r>
            <a:r>
              <a:rPr lang="ja-JP" altLang="ja-JP" sz="1700" dirty="0" smtClean="0"/>
              <a:t>の銀行券以外のすべての銀行券の漸進的な排除を意図</a:t>
            </a:r>
          </a:p>
          <a:p>
            <a:pPr marL="109538" indent="0" eaLnBrk="1" hangingPunct="1"/>
            <a:r>
              <a:rPr lang="ja-JP" altLang="ja-JP" sz="1700" dirty="0" smtClean="0">
                <a:solidFill>
                  <a:schemeClr val="accent1"/>
                </a:solidFill>
              </a:rPr>
              <a:t>小切手勘定</a:t>
            </a:r>
            <a:r>
              <a:rPr lang="ja-JP" altLang="ja-JP" sz="1700" dirty="0" smtClean="0"/>
              <a:t>を提供する株式銀行の増加により、</a:t>
            </a:r>
            <a:r>
              <a:rPr lang="ja-JP" altLang="ja-JP" sz="1700" dirty="0" smtClean="0">
                <a:solidFill>
                  <a:schemeClr val="accent2"/>
                </a:solidFill>
              </a:rPr>
              <a:t>ロンドンにおける</a:t>
            </a:r>
            <a:r>
              <a:rPr lang="ja-JP" altLang="en-US" sz="1700" dirty="0" smtClean="0">
                <a:solidFill>
                  <a:schemeClr val="accent2"/>
                </a:solidFill>
              </a:rPr>
              <a:t>イングランド銀行の銀行部</a:t>
            </a:r>
            <a:r>
              <a:rPr lang="ja-JP" altLang="ja-JP" sz="1700" dirty="0" smtClean="0">
                <a:solidFill>
                  <a:schemeClr val="accent2"/>
                </a:solidFill>
              </a:rPr>
              <a:t>の普通銀行業務のシェアは縮小</a:t>
            </a:r>
          </a:p>
          <a:p>
            <a:pPr marL="109538" indent="0" eaLnBrk="1" hangingPunct="1"/>
            <a:r>
              <a:rPr lang="ja-JP" altLang="ja-JP" sz="1700" dirty="0" smtClean="0"/>
              <a:t>金融市場の最大の構成員であった</a:t>
            </a:r>
            <a:r>
              <a:rPr lang="ja-JP" altLang="en-US" sz="1700" dirty="0" smtClean="0">
                <a:solidFill>
                  <a:schemeClr val="accent2"/>
                </a:solidFill>
              </a:rPr>
              <a:t>イングランド銀行</a:t>
            </a:r>
            <a:r>
              <a:rPr lang="ja-JP" altLang="ja-JP" sz="1700" dirty="0" smtClean="0">
                <a:solidFill>
                  <a:schemeClr val="accent2"/>
                </a:solidFill>
              </a:rPr>
              <a:t>の市場支配力が相対的に縮小</a:t>
            </a:r>
          </a:p>
          <a:p>
            <a:pPr marL="109538" indent="0" eaLnBrk="1" hangingPunct="1"/>
            <a:r>
              <a:rPr lang="en-US" altLang="ja-JP" sz="1700" dirty="0" smtClean="0"/>
              <a:t>BoE</a:t>
            </a:r>
            <a:r>
              <a:rPr lang="ja-JP" altLang="ja-JP" sz="1700" dirty="0" smtClean="0"/>
              <a:t>のバンク・レートはロンドンの市場金利を支配していたが、</a:t>
            </a:r>
            <a:r>
              <a:rPr lang="ja-JP" altLang="ja-JP" sz="1700" dirty="0" smtClean="0">
                <a:solidFill>
                  <a:schemeClr val="accent2"/>
                </a:solidFill>
              </a:rPr>
              <a:t>市場金利に追随</a:t>
            </a:r>
            <a:r>
              <a:rPr lang="en-US" altLang="ja-JP" sz="1700" dirty="0" smtClean="0"/>
              <a:t/>
            </a:r>
            <a:br>
              <a:rPr lang="en-US" altLang="ja-JP" sz="1700" dirty="0" smtClean="0"/>
            </a:br>
            <a:r>
              <a:rPr lang="ja-JP" altLang="ja-JP" sz="1700" dirty="0" smtClean="0"/>
              <a:t>→このようにして、</a:t>
            </a:r>
            <a:r>
              <a:rPr lang="ja-JP" altLang="en-US" sz="1700" dirty="0"/>
              <a:t>イングランド銀行</a:t>
            </a:r>
            <a:r>
              <a:rPr lang="ja-JP" altLang="ja-JP" sz="1700" dirty="0" smtClean="0"/>
              <a:t>は</a:t>
            </a:r>
            <a:r>
              <a:rPr lang="ja-JP" altLang="ja-JP" sz="1700" dirty="0" smtClean="0">
                <a:solidFill>
                  <a:schemeClr val="accent1"/>
                </a:solidFill>
              </a:rPr>
              <a:t>市場支配力と収益力の双方を次第に失う</a:t>
            </a:r>
          </a:p>
          <a:p>
            <a:pPr marL="109538" indent="0" eaLnBrk="1" hangingPunct="1"/>
            <a:r>
              <a:rPr lang="en-US" altLang="ja-JP" sz="1700" dirty="0" smtClean="0"/>
              <a:t>1844</a:t>
            </a:r>
            <a:r>
              <a:rPr lang="ja-JP" altLang="ja-JP" sz="1700" dirty="0" smtClean="0"/>
              <a:t>年法による</a:t>
            </a:r>
            <a:r>
              <a:rPr lang="ja-JP" altLang="en-US" sz="1700" dirty="0"/>
              <a:t>イングランド銀行</a:t>
            </a:r>
            <a:r>
              <a:rPr lang="ja-JP" altLang="ja-JP" sz="1700" dirty="0" smtClean="0"/>
              <a:t>の独占的な特権は、その目的を発揮できなかった</a:t>
            </a:r>
          </a:p>
          <a:p>
            <a:pPr marL="109538" indent="0" eaLnBrk="1" hangingPunct="1"/>
            <a:r>
              <a:rPr lang="ja-JP" altLang="ja-JP" sz="1700" dirty="0" smtClean="0"/>
              <a:t>その理由として、①商業銀行業務としては</a:t>
            </a:r>
            <a:r>
              <a:rPr lang="ja-JP" altLang="ja-JP" sz="1700" dirty="0" smtClean="0">
                <a:solidFill>
                  <a:schemeClr val="accent1"/>
                </a:solidFill>
              </a:rPr>
              <a:t>小切手業務</a:t>
            </a:r>
            <a:r>
              <a:rPr lang="ja-JP" altLang="ja-JP" sz="1700" dirty="0" smtClean="0"/>
              <a:t>がすでに十分に確立されていたので、銀行券発行の特権だけでは金融市場の統制力を確保するには、すでに遅すぎた</a:t>
            </a:r>
          </a:p>
          <a:p>
            <a:pPr marL="109538" indent="0" eaLnBrk="1" hangingPunct="1">
              <a:buNone/>
            </a:pPr>
            <a:r>
              <a:rPr lang="ja-JP" altLang="ja-JP" sz="1700" dirty="0" smtClean="0"/>
              <a:t>②競合する商業銀行に金融危機時に流動性を供給する「最後の貸し手」機能という中央銀行としての伝統がすでにほとんど確立していたので、</a:t>
            </a:r>
            <a:r>
              <a:rPr lang="ja-JP" altLang="ja-JP" sz="1700" dirty="0" smtClean="0">
                <a:solidFill>
                  <a:schemeClr val="accent1"/>
                </a:solidFill>
              </a:rPr>
              <a:t>商業銀行界の人びとはその利点を捨てること選択しなかった</a:t>
            </a:r>
            <a:r>
              <a:rPr lang="en-US" altLang="ja-JP" sz="1700" dirty="0" smtClean="0">
                <a:solidFill>
                  <a:schemeClr val="accent1"/>
                </a:solidFill>
              </a:rPr>
              <a:t> </a:t>
            </a:r>
            <a:endParaRPr lang="ja-JP" altLang="ja-JP" sz="1700" dirty="0" smtClean="0">
              <a:solidFill>
                <a:schemeClr val="accent1"/>
              </a:solidFill>
            </a:endParaRPr>
          </a:p>
          <a:p>
            <a:pPr marL="109538" indent="0" eaLnBrk="1" hangingPunct="1"/>
            <a:endParaRPr lang="ja-JP" altLang="en-US" sz="1700" dirty="0" smtClean="0">
              <a:solidFill>
                <a:schemeClr val="accent1"/>
              </a:solidFill>
            </a:endParaRP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2</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15</a:t>
            </a:fld>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コンテンツ プレースホルダー 1"/>
          <p:cNvSpPr>
            <a:spLocks noGrp="1"/>
          </p:cNvSpPr>
          <p:nvPr>
            <p:ph idx="1"/>
          </p:nvPr>
        </p:nvSpPr>
        <p:spPr>
          <a:xfrm>
            <a:off x="457200" y="1382713"/>
            <a:ext cx="8229600" cy="4525962"/>
          </a:xfrm>
        </p:spPr>
        <p:txBody>
          <a:bodyPr/>
          <a:lstStyle/>
          <a:p>
            <a:pPr eaLnBrk="1" hangingPunct="1">
              <a:lnSpc>
                <a:spcPct val="120000"/>
              </a:lnSpc>
            </a:pPr>
            <a:r>
              <a:rPr lang="ja-JP" altLang="en-US" sz="1800" dirty="0" smtClean="0"/>
              <a:t>イングランド銀行</a:t>
            </a:r>
            <a:r>
              <a:rPr lang="ja-JP" altLang="ja-JP" sz="1800" dirty="0" smtClean="0"/>
              <a:t>の金融市場における</a:t>
            </a:r>
            <a:r>
              <a:rPr lang="ja-JP" altLang="ja-JP" sz="1800" dirty="0" smtClean="0">
                <a:solidFill>
                  <a:schemeClr val="hlink"/>
                </a:solidFill>
              </a:rPr>
              <a:t>市場支配力の相対的な低下</a:t>
            </a:r>
            <a:r>
              <a:rPr lang="ja-JP" altLang="ja-JP" sz="1800" dirty="0" smtClean="0"/>
              <a:t>が、その後、</a:t>
            </a:r>
            <a:r>
              <a:rPr lang="ja-JP" altLang="ja-JP" sz="1800" dirty="0" smtClean="0">
                <a:solidFill>
                  <a:schemeClr val="accent1"/>
                </a:solidFill>
              </a:rPr>
              <a:t>同行が近代的な中央銀行へと発展して行く契機</a:t>
            </a:r>
          </a:p>
          <a:p>
            <a:pPr eaLnBrk="1" hangingPunct="1">
              <a:lnSpc>
                <a:spcPct val="120000"/>
              </a:lnSpc>
            </a:pPr>
            <a:r>
              <a:rPr lang="ja-JP" altLang="ja-JP" sz="1800" dirty="0" smtClean="0"/>
              <a:t>セイヤーズ（</a:t>
            </a:r>
            <a:r>
              <a:rPr lang="en-US" altLang="ja-JP" sz="1800" dirty="0" smtClean="0"/>
              <a:t>1976)</a:t>
            </a:r>
            <a:r>
              <a:rPr lang="ja-JP" altLang="ja-JP" sz="1800" dirty="0" smtClean="0"/>
              <a:t>によれば、</a:t>
            </a:r>
            <a:r>
              <a:rPr lang="en-US" altLang="ja-JP" sz="1800" dirty="0" smtClean="0"/>
              <a:t>1878</a:t>
            </a:r>
            <a:r>
              <a:rPr lang="ja-JP" altLang="ja-JP" sz="1800" dirty="0" smtClean="0"/>
              <a:t>年頃に</a:t>
            </a:r>
            <a:r>
              <a:rPr lang="en-US" altLang="ja-JP" sz="1800" dirty="0" smtClean="0"/>
              <a:t>BoE</a:t>
            </a:r>
            <a:r>
              <a:rPr lang="ja-JP" altLang="ja-JP" sz="1800" dirty="0" smtClean="0"/>
              <a:t>の</a:t>
            </a:r>
            <a:r>
              <a:rPr lang="ja-JP" altLang="ja-JP" sz="1800" dirty="0" smtClean="0">
                <a:solidFill>
                  <a:schemeClr val="accent1"/>
                </a:solidFill>
              </a:rPr>
              <a:t>銀行業務に新しい方向への変化の兆候</a:t>
            </a:r>
            <a:r>
              <a:rPr lang="ja-JP" altLang="ja-JP" sz="1800" dirty="0" smtClean="0"/>
              <a:t>①法人や個人などの</a:t>
            </a:r>
            <a:r>
              <a:rPr lang="ja-JP" altLang="ja-JP" sz="1800" dirty="0" smtClean="0">
                <a:solidFill>
                  <a:schemeClr val="hlink"/>
                </a:solidFill>
              </a:rPr>
              <a:t>「通常」の顧客</a:t>
            </a:r>
            <a:r>
              <a:rPr lang="ja-JP" altLang="ja-JP" sz="1800" dirty="0" smtClean="0"/>
              <a:t>に対しては、</a:t>
            </a:r>
            <a:r>
              <a:rPr lang="ja-JP" altLang="ja-JP" sz="1800" dirty="0" smtClean="0">
                <a:solidFill>
                  <a:schemeClr val="accent1"/>
                </a:solidFill>
              </a:rPr>
              <a:t>競争的な金利</a:t>
            </a:r>
            <a:r>
              <a:rPr lang="ja-JP" altLang="ja-JP" sz="1800" dirty="0" smtClean="0"/>
              <a:t>を適用</a:t>
            </a:r>
          </a:p>
          <a:p>
            <a:pPr eaLnBrk="1" hangingPunct="1">
              <a:lnSpc>
                <a:spcPct val="120000"/>
              </a:lnSpc>
            </a:pPr>
            <a:r>
              <a:rPr lang="ja-JP" altLang="ja-JP" sz="1800" dirty="0" smtClean="0">
                <a:solidFill>
                  <a:schemeClr val="hlink"/>
                </a:solidFill>
              </a:rPr>
              <a:t>ビル・ブローカー（手形仲買人）</a:t>
            </a:r>
            <a:r>
              <a:rPr lang="ja-JP" altLang="ja-JP" sz="1800" dirty="0" smtClean="0"/>
              <a:t>には</a:t>
            </a:r>
            <a:r>
              <a:rPr lang="ja-JP" altLang="ja-JP" sz="1800" dirty="0" smtClean="0">
                <a:solidFill>
                  <a:schemeClr val="accent1"/>
                </a:solidFill>
              </a:rPr>
              <a:t>市場金利よりも高い、「バンク・レート」で貸付</a:t>
            </a:r>
          </a:p>
          <a:p>
            <a:pPr eaLnBrk="1" hangingPunct="1">
              <a:lnSpc>
                <a:spcPct val="120000"/>
              </a:lnSpc>
            </a:pPr>
            <a:r>
              <a:rPr lang="en-US" altLang="ja-JP" sz="1800" dirty="0" smtClean="0"/>
              <a:t>BoE</a:t>
            </a:r>
            <a:r>
              <a:rPr lang="ja-JP" altLang="ja-JP" sz="1800" dirty="0" smtClean="0"/>
              <a:t>は、前者に対しては</a:t>
            </a:r>
            <a:r>
              <a:rPr lang="ja-JP" altLang="ja-JP" sz="1800" dirty="0" smtClean="0">
                <a:solidFill>
                  <a:schemeClr val="accent2"/>
                </a:solidFill>
              </a:rPr>
              <a:t>収益性を目的</a:t>
            </a:r>
            <a:r>
              <a:rPr lang="ja-JP" altLang="ja-JP" sz="1800" dirty="0" smtClean="0"/>
              <a:t>に貸付け、後者に対しては</a:t>
            </a:r>
            <a:r>
              <a:rPr lang="ja-JP" altLang="ja-JP" sz="1800" dirty="0" smtClean="0">
                <a:solidFill>
                  <a:schemeClr val="accent2"/>
                </a:solidFill>
              </a:rPr>
              <a:t>公共政策（金融政策）的な目的</a:t>
            </a:r>
            <a:r>
              <a:rPr lang="ja-JP" altLang="ja-JP" sz="1800" dirty="0" smtClean="0"/>
              <a:t>で貸付</a:t>
            </a:r>
            <a:r>
              <a:rPr lang="en-US" altLang="ja-JP" sz="1800" dirty="0" smtClean="0"/>
              <a:t/>
            </a:r>
            <a:br>
              <a:rPr lang="en-US" altLang="ja-JP" sz="1800" dirty="0" smtClean="0"/>
            </a:br>
            <a:r>
              <a:rPr lang="ja-JP" altLang="ja-JP" sz="1800" dirty="0" smtClean="0"/>
              <a:t>→金本位制度の安定的な維持に責任を持つ市場調節者（あるいは、金融当局）として、</a:t>
            </a:r>
            <a:r>
              <a:rPr lang="ja-JP" altLang="ja-JP" sz="1800" dirty="0" smtClean="0">
                <a:solidFill>
                  <a:schemeClr val="accent2"/>
                </a:solidFill>
              </a:rPr>
              <a:t>前者の私的な業務よりも、公共の利益（公共政策）を優先</a:t>
            </a:r>
            <a:r>
              <a:rPr lang="en-US" altLang="ja-JP" sz="1800" dirty="0" smtClean="0"/>
              <a:t/>
            </a:r>
            <a:br>
              <a:rPr lang="en-US" altLang="ja-JP" sz="1800" dirty="0" smtClean="0"/>
            </a:br>
            <a:r>
              <a:rPr lang="ja-JP" altLang="ja-JP" sz="1800" dirty="0" smtClean="0"/>
              <a:t>②</a:t>
            </a:r>
            <a:r>
              <a:rPr lang="en-US" altLang="ja-JP" sz="1800" dirty="0" smtClean="0"/>
              <a:t>1844</a:t>
            </a:r>
            <a:r>
              <a:rPr lang="ja-JP" altLang="ja-JP" sz="1800" dirty="0" smtClean="0"/>
              <a:t>年法の制定目的を達成することに失敗した結果、イギリスでは独特の金融制度が発展し、そのことが次の</a:t>
            </a:r>
            <a:r>
              <a:rPr lang="en-US" altLang="ja-JP" sz="1800" dirty="0" smtClean="0"/>
              <a:t>20</a:t>
            </a:r>
            <a:r>
              <a:rPr lang="ja-JP" altLang="ja-JP" sz="1800" dirty="0" smtClean="0"/>
              <a:t>世紀には</a:t>
            </a:r>
            <a:r>
              <a:rPr lang="en-US" altLang="ja-JP" sz="1800" dirty="0" smtClean="0"/>
              <a:t>BoE</a:t>
            </a:r>
            <a:r>
              <a:rPr lang="ja-JP" altLang="ja-JP" sz="1800" dirty="0" smtClean="0"/>
              <a:t>が中央銀行の「</a:t>
            </a:r>
            <a:r>
              <a:rPr lang="ja-JP" altLang="ja-JP" sz="1800" dirty="0" smtClean="0">
                <a:solidFill>
                  <a:schemeClr val="accent1"/>
                </a:solidFill>
              </a:rPr>
              <a:t>模範（</a:t>
            </a:r>
            <a:r>
              <a:rPr lang="en-US" altLang="ja-JP" sz="1800" dirty="0" smtClean="0">
                <a:solidFill>
                  <a:schemeClr val="accent1"/>
                </a:solidFill>
              </a:rPr>
              <a:t>norm</a:t>
            </a:r>
            <a:r>
              <a:rPr lang="ja-JP" altLang="ja-JP" sz="1800" dirty="0" smtClean="0">
                <a:solidFill>
                  <a:schemeClr val="accent1"/>
                </a:solidFill>
              </a:rPr>
              <a:t>）</a:t>
            </a:r>
            <a:r>
              <a:rPr lang="ja-JP" altLang="ja-JP" sz="1800" dirty="0" smtClean="0"/>
              <a:t>」と見なされる</a:t>
            </a:r>
          </a:p>
          <a:p>
            <a:pPr eaLnBrk="1" hangingPunct="1">
              <a:lnSpc>
                <a:spcPct val="120000"/>
              </a:lnSpc>
            </a:pPr>
            <a:r>
              <a:rPr lang="ja-JP" altLang="ja-JP" sz="1800" dirty="0" smtClean="0"/>
              <a:t>セイヤーズは、「</a:t>
            </a:r>
            <a:r>
              <a:rPr lang="ja-JP" altLang="ja-JP" sz="1800" dirty="0" smtClean="0">
                <a:solidFill>
                  <a:schemeClr val="accent2"/>
                </a:solidFill>
              </a:rPr>
              <a:t>これは</a:t>
            </a:r>
            <a:r>
              <a:rPr lang="en-US" altLang="ja-JP" sz="1800" dirty="0" smtClean="0">
                <a:solidFill>
                  <a:schemeClr val="accent2"/>
                </a:solidFill>
              </a:rPr>
              <a:t>1</a:t>
            </a:r>
            <a:r>
              <a:rPr lang="ja-JP" altLang="ja-JP" sz="1800" dirty="0" err="1" smtClean="0">
                <a:solidFill>
                  <a:schemeClr val="accent2"/>
                </a:solidFill>
              </a:rPr>
              <a:t>つの</a:t>
            </a:r>
            <a:r>
              <a:rPr lang="ja-JP" altLang="ja-JP" sz="1800" dirty="0" smtClean="0">
                <a:solidFill>
                  <a:schemeClr val="accent2"/>
                </a:solidFill>
              </a:rPr>
              <a:t>歴史の皮肉（</a:t>
            </a:r>
            <a:r>
              <a:rPr lang="en-US" altLang="ja-JP" sz="1800" dirty="0" smtClean="0">
                <a:solidFill>
                  <a:schemeClr val="accent2"/>
                </a:solidFill>
              </a:rPr>
              <a:t>historical oddities</a:t>
            </a:r>
            <a:r>
              <a:rPr lang="ja-JP" altLang="ja-JP" sz="1800" dirty="0" smtClean="0">
                <a:solidFill>
                  <a:schemeClr val="accent2"/>
                </a:solidFill>
              </a:rPr>
              <a:t>）である</a:t>
            </a:r>
            <a:r>
              <a:rPr lang="ja-JP" altLang="ja-JP" sz="1800" dirty="0" smtClean="0"/>
              <a:t>」</a:t>
            </a:r>
            <a:r>
              <a:rPr lang="ja-JP" altLang="en-US" sz="1800" dirty="0" smtClean="0"/>
              <a:t>と指摘</a:t>
            </a:r>
            <a:endParaRPr lang="ja-JP" altLang="ja-JP" sz="1800" dirty="0" smtClean="0"/>
          </a:p>
          <a:p>
            <a:pPr eaLnBrk="1" hangingPunct="1">
              <a:lnSpc>
                <a:spcPct val="120000"/>
              </a:lnSpc>
            </a:pPr>
            <a:endParaRPr lang="ja-JP" altLang="en-US" sz="18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3</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16</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コンテンツ プレースホルダー 1"/>
          <p:cNvSpPr>
            <a:spLocks noGrp="1"/>
          </p:cNvSpPr>
          <p:nvPr>
            <p:ph idx="1"/>
          </p:nvPr>
        </p:nvSpPr>
        <p:spPr/>
        <p:txBody>
          <a:bodyPr/>
          <a:lstStyle/>
          <a:p>
            <a:pPr marL="109538" indent="0" eaLnBrk="1" hangingPunct="1">
              <a:buFont typeface="Wingdings 3" pitchFamily="18" charset="2"/>
              <a:buNone/>
            </a:pPr>
            <a:r>
              <a:rPr lang="ja-JP" altLang="ja-JP" sz="2400" dirty="0" smtClean="0"/>
              <a:t>２．マクミラン委員会と</a:t>
            </a:r>
            <a:r>
              <a:rPr lang="ja-JP" altLang="en-US" sz="2400" dirty="0" smtClean="0"/>
              <a:t>イングランド銀行</a:t>
            </a:r>
          </a:p>
          <a:p>
            <a:pPr marL="109538" indent="0" eaLnBrk="1" hangingPunct="1">
              <a:buFont typeface="Wingdings 3" pitchFamily="18" charset="2"/>
              <a:buNone/>
            </a:pPr>
            <a:endParaRPr lang="ja-JP" altLang="ja-JP" sz="2400" dirty="0" smtClean="0"/>
          </a:p>
          <a:p>
            <a:pPr marL="109538" indent="0" eaLnBrk="1" hangingPunct="1"/>
            <a:r>
              <a:rPr lang="ja-JP" altLang="ja-JP" sz="2400" dirty="0" smtClean="0"/>
              <a:t>セイヤーズ：「</a:t>
            </a:r>
            <a:r>
              <a:rPr lang="ja-JP" altLang="en-US" sz="2400" dirty="0" smtClean="0"/>
              <a:t>イングランド銀行</a:t>
            </a:r>
            <a:r>
              <a:rPr lang="ja-JP" altLang="ja-JP" sz="2400" dirty="0" smtClean="0"/>
              <a:t>は［第一次世界］大戦を機に、単なる公共銀行から、</a:t>
            </a:r>
            <a:r>
              <a:rPr lang="en-US" altLang="ja-JP" sz="2400" dirty="0" smtClean="0"/>
              <a:t>1929-31</a:t>
            </a:r>
            <a:r>
              <a:rPr lang="ja-JP" altLang="ja-JP" sz="2400" dirty="0" smtClean="0"/>
              <a:t>年のマクミラン委員会に</a:t>
            </a:r>
            <a:r>
              <a:rPr lang="ja-JP" altLang="ja-JP" sz="2400" dirty="0" smtClean="0">
                <a:solidFill>
                  <a:schemeClr val="accent1"/>
                </a:solidFill>
              </a:rPr>
              <a:t>よりそうあるべきものとして認められた中央銀行</a:t>
            </a:r>
            <a:r>
              <a:rPr lang="ja-JP" altLang="ja-JP" sz="2400" dirty="0" smtClean="0"/>
              <a:t>へと変容を始めた</a:t>
            </a:r>
            <a:endParaRPr lang="en-US" altLang="ja-JP" sz="2400" dirty="0" smtClean="0"/>
          </a:p>
          <a:p>
            <a:pPr marL="109538" indent="0" eaLnBrk="1" hangingPunct="1"/>
            <a:endParaRPr lang="ja-JP" altLang="ja-JP" sz="2400" dirty="0" smtClean="0"/>
          </a:p>
          <a:p>
            <a:pPr marL="109538" indent="0" eaLnBrk="1" hangingPunct="1"/>
            <a:r>
              <a:rPr lang="en-US" altLang="ja-JP" sz="2400" dirty="0" smtClean="0"/>
              <a:t>BoE</a:t>
            </a:r>
            <a:r>
              <a:rPr lang="ja-JP" altLang="ja-JP" sz="2400" dirty="0" smtClean="0"/>
              <a:t>副総裁のサー・アーネスト・マスグレイヴ・ハーヴィー</a:t>
            </a:r>
            <a:r>
              <a:rPr lang="ja-JP" altLang="en-US" sz="2400" dirty="0" smtClean="0"/>
              <a:t>証言</a:t>
            </a:r>
            <a:endParaRPr lang="ja-JP" altLang="ja-JP" sz="2400" dirty="0" smtClean="0"/>
          </a:p>
          <a:p>
            <a:pPr marL="109538" indent="0" eaLnBrk="1" hangingPunct="1"/>
            <a:r>
              <a:rPr lang="en-US" altLang="ja-JP" sz="2400" dirty="0" smtClean="0"/>
              <a:t>1929</a:t>
            </a:r>
            <a:r>
              <a:rPr lang="ja-JP" altLang="ja-JP" sz="2400" dirty="0" smtClean="0"/>
              <a:t>年</a:t>
            </a:r>
            <a:r>
              <a:rPr lang="en-US" altLang="ja-JP" sz="2400" dirty="0" smtClean="0"/>
              <a:t>11</a:t>
            </a:r>
            <a:r>
              <a:rPr lang="ja-JP" altLang="ja-JP" sz="2400" dirty="0" smtClean="0"/>
              <a:t>月</a:t>
            </a:r>
            <a:r>
              <a:rPr lang="en-US" altLang="ja-JP" sz="2400" dirty="0" smtClean="0"/>
              <a:t>28</a:t>
            </a:r>
            <a:r>
              <a:rPr lang="ja-JP" altLang="ja-JP" sz="2400" dirty="0" smtClean="0"/>
              <a:t>日の第</a:t>
            </a:r>
            <a:r>
              <a:rPr lang="en-US" altLang="ja-JP" sz="2400" dirty="0" smtClean="0"/>
              <a:t>1</a:t>
            </a:r>
            <a:r>
              <a:rPr lang="ja-JP" altLang="ja-JP" sz="2400" dirty="0" smtClean="0"/>
              <a:t>日目の最初の証人</a:t>
            </a:r>
            <a:r>
              <a:rPr lang="en-US" altLang="ja-JP" sz="2400" dirty="0" smtClean="0"/>
              <a:t/>
            </a:r>
            <a:br>
              <a:rPr lang="en-US" altLang="ja-JP" sz="2400" dirty="0" smtClean="0"/>
            </a:br>
            <a:r>
              <a:rPr lang="ja-JP" altLang="ja-JP" sz="2000" b="1" dirty="0" smtClean="0"/>
              <a:t>委員会（マクミラン）</a:t>
            </a:r>
            <a:r>
              <a:rPr lang="ja-JP" altLang="ja-JP" sz="2000" dirty="0" smtClean="0"/>
              <a:t>：第一に、</a:t>
            </a:r>
            <a:r>
              <a:rPr lang="ja-JP" altLang="en-US" sz="2000" dirty="0" smtClean="0"/>
              <a:t>イングランド銀行</a:t>
            </a:r>
            <a:r>
              <a:rPr lang="ja-JP" altLang="ja-JP" sz="2000" dirty="0" smtClean="0"/>
              <a:t>は、わが国の中央銀行であると言ってもよいでありましょうか？</a:t>
            </a:r>
            <a:r>
              <a:rPr lang="en-US" altLang="ja-JP" sz="2000" dirty="0" smtClean="0"/>
              <a:t/>
            </a:r>
            <a:br>
              <a:rPr lang="en-US" altLang="ja-JP" sz="2000" dirty="0" smtClean="0"/>
            </a:br>
            <a:r>
              <a:rPr lang="ja-JP" altLang="ja-JP" sz="2000" b="1" dirty="0" smtClean="0"/>
              <a:t>答（ハーヴィー）</a:t>
            </a:r>
            <a:r>
              <a:rPr lang="ja-JP" altLang="ja-JP" sz="2000" dirty="0" smtClean="0"/>
              <a:t>：はい。</a:t>
            </a:r>
          </a:p>
          <a:p>
            <a:pPr marL="109538" indent="0" eaLnBrk="1" hangingPunct="1">
              <a:buNone/>
            </a:pPr>
            <a:endParaRPr lang="ja-JP" altLang="en-US" sz="24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4</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17</a:t>
            </a:fld>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コンテンツ プレースホルダー 1"/>
          <p:cNvSpPr>
            <a:spLocks noGrp="1"/>
          </p:cNvSpPr>
          <p:nvPr>
            <p:ph idx="1"/>
          </p:nvPr>
        </p:nvSpPr>
        <p:spPr>
          <a:xfrm>
            <a:off x="457200" y="1452563"/>
            <a:ext cx="8229600" cy="4525962"/>
          </a:xfrm>
        </p:spPr>
        <p:txBody>
          <a:bodyPr/>
          <a:lstStyle/>
          <a:p>
            <a:pPr marL="109538" indent="0" eaLnBrk="1" hangingPunct="1">
              <a:buFont typeface="Wingdings 3" pitchFamily="18" charset="2"/>
              <a:buNone/>
            </a:pPr>
            <a:r>
              <a:rPr lang="ja-JP" altLang="ja-JP" sz="1900" b="1" smtClean="0"/>
              <a:t>同</a:t>
            </a:r>
            <a:r>
              <a:rPr lang="ja-JP" altLang="ja-JP" sz="1900" smtClean="0"/>
              <a:t>：まず最初に中央銀行の意味と特徴について、短い説明をして頂けないでしょうか？</a:t>
            </a:r>
            <a:endParaRPr lang="en-US" altLang="ja-JP" sz="1900" smtClean="0"/>
          </a:p>
          <a:p>
            <a:pPr marL="109538" indent="0" eaLnBrk="1" hangingPunct="1">
              <a:buFont typeface="Wingdings 3" pitchFamily="18" charset="2"/>
              <a:buNone/>
            </a:pPr>
            <a:endParaRPr lang="ja-JP" altLang="ja-JP" sz="1900" smtClean="0"/>
          </a:p>
          <a:p>
            <a:pPr marL="109538" indent="0" eaLnBrk="1" hangingPunct="1">
              <a:buFont typeface="Wingdings 3" pitchFamily="18" charset="2"/>
              <a:buNone/>
            </a:pPr>
            <a:r>
              <a:rPr lang="ja-JP" altLang="ja-JP" sz="1900" b="1" smtClean="0"/>
              <a:t>答</a:t>
            </a:r>
            <a:r>
              <a:rPr lang="ja-JP" altLang="ja-JP" sz="1900" smtClean="0"/>
              <a:t>：中央銀行の主要な義務は、</a:t>
            </a:r>
            <a:r>
              <a:rPr lang="ja-JP" altLang="ja-JP" sz="1900" smtClean="0">
                <a:solidFill>
                  <a:schemeClr val="accent2"/>
                </a:solidFill>
              </a:rPr>
              <a:t>社会の一般的利益</a:t>
            </a:r>
            <a:r>
              <a:rPr lang="ja-JP" altLang="ja-JP" sz="1900" smtClean="0"/>
              <a:t>のために、国民的貨幣単位の安定性を保つことであります。つまり、国民的貨幣単位の完全無欠性の基礎である</a:t>
            </a:r>
            <a:r>
              <a:rPr lang="ja-JP" altLang="ja-JP" sz="1900" smtClean="0">
                <a:solidFill>
                  <a:schemeClr val="accent1"/>
                </a:solidFill>
              </a:rPr>
              <a:t>中央銀行準備の維持・保管</a:t>
            </a:r>
            <a:r>
              <a:rPr lang="ja-JP" altLang="ja-JP" sz="1900" smtClean="0"/>
              <a:t>であります。さて、金本位制の世界で、国民的貨幣単位の安定性の維持とは、</a:t>
            </a:r>
            <a:r>
              <a:rPr lang="ja-JP" altLang="ja-JP" sz="1900" smtClean="0">
                <a:solidFill>
                  <a:schemeClr val="accent1"/>
                </a:solidFill>
              </a:rPr>
              <a:t>共通の国際的尺度である金との関係についての安定性の維持</a:t>
            </a:r>
            <a:r>
              <a:rPr lang="ja-JP" altLang="ja-JP" sz="1900" smtClean="0"/>
              <a:t>を意味するのであると思います。それ故に、中央銀行の機能と中央銀行が営みうる業務のタイプと種類についての制限は、実は、国民的貨幣単位の完全無欠性と安定性の維持という義務とのかかわり合いにおいて、決定されているのであります。中央銀行がこの主要な目的のために果たさねばならない業務として、一般に認められているとかんがえられる、いくつかの業務がありますが、その第一のものは、</a:t>
            </a:r>
            <a:r>
              <a:rPr lang="ja-JP" altLang="ja-JP" sz="1900" smtClean="0">
                <a:solidFill>
                  <a:schemeClr val="accent1"/>
                </a:solidFill>
              </a:rPr>
              <a:t>発券の独占</a:t>
            </a:r>
            <a:r>
              <a:rPr lang="ja-JP" altLang="ja-JP" sz="1900" smtClean="0"/>
              <a:t>でありましょう。</a:t>
            </a:r>
          </a:p>
          <a:p>
            <a:pPr marL="109538" indent="0" eaLnBrk="1" hangingPunct="1">
              <a:lnSpc>
                <a:spcPct val="80000"/>
              </a:lnSpc>
              <a:buFont typeface="Wingdings 3" pitchFamily="18" charset="2"/>
              <a:buNone/>
            </a:pPr>
            <a:endParaRPr lang="ja-JP" altLang="en-US" sz="190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5</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コンテンツ プレースホルダー 1"/>
          <p:cNvSpPr>
            <a:spLocks noGrp="1"/>
          </p:cNvSpPr>
          <p:nvPr>
            <p:ph idx="1"/>
          </p:nvPr>
        </p:nvSpPr>
        <p:spPr>
          <a:xfrm>
            <a:off x="457200" y="1200150"/>
            <a:ext cx="8229600" cy="4899025"/>
          </a:xfrm>
        </p:spPr>
        <p:txBody>
          <a:bodyPr/>
          <a:lstStyle/>
          <a:p>
            <a:pPr eaLnBrk="1" hangingPunct="1">
              <a:lnSpc>
                <a:spcPct val="120000"/>
              </a:lnSpc>
            </a:pPr>
            <a:r>
              <a:rPr lang="ja-JP" altLang="ja-JP" sz="1800" smtClean="0"/>
              <a:t>中央銀行の第</a:t>
            </a:r>
            <a:r>
              <a:rPr lang="en-US" altLang="ja-JP" sz="1800" smtClean="0"/>
              <a:t>1</a:t>
            </a:r>
            <a:r>
              <a:rPr lang="ja-JP" altLang="ja-JP" sz="1800" smtClean="0"/>
              <a:t>の機能</a:t>
            </a:r>
            <a:r>
              <a:rPr lang="en-US" altLang="ja-JP" sz="1800" smtClean="0"/>
              <a:t/>
            </a:r>
            <a:br>
              <a:rPr lang="en-US" altLang="ja-JP" sz="1800" smtClean="0"/>
            </a:br>
            <a:r>
              <a:rPr lang="ja-JP" altLang="ja-JP" sz="1800" smtClean="0"/>
              <a:t>①「中央銀行」という用語：一般名詞化</a:t>
            </a:r>
            <a:r>
              <a:rPr lang="en-US" altLang="ja-JP" sz="1800" smtClean="0"/>
              <a:t/>
            </a:r>
            <a:br>
              <a:rPr lang="en-US" altLang="ja-JP" sz="1800" smtClean="0"/>
            </a:br>
            <a:r>
              <a:rPr lang="ja-JP" altLang="ja-JP" sz="1800" smtClean="0"/>
              <a:t>②</a:t>
            </a:r>
            <a:r>
              <a:rPr lang="ja-JP" altLang="en-US" sz="1800" smtClean="0"/>
              <a:t>イングランド銀行</a:t>
            </a:r>
            <a:r>
              <a:rPr lang="ja-JP" altLang="ja-JP" sz="1800" smtClean="0"/>
              <a:t>がイギリスの中央銀行であるとの認識</a:t>
            </a:r>
            <a:r>
              <a:rPr lang="en-US" altLang="ja-JP" sz="1800" smtClean="0"/>
              <a:t/>
            </a:r>
            <a:br>
              <a:rPr lang="en-US" altLang="ja-JP" sz="1800" smtClean="0"/>
            </a:br>
            <a:r>
              <a:rPr lang="ja-JP" altLang="ja-JP" sz="1800" smtClean="0"/>
              <a:t>③中央銀行という用語がすでに社会的にその存在が意識される程度に普及</a:t>
            </a:r>
            <a:r>
              <a:rPr lang="en-US" altLang="ja-JP" sz="1800" smtClean="0"/>
              <a:t/>
            </a:r>
            <a:br>
              <a:rPr lang="en-US" altLang="ja-JP" sz="1800" smtClean="0"/>
            </a:br>
            <a:r>
              <a:rPr lang="ja-JP" altLang="ja-JP" sz="1800" smtClean="0"/>
              <a:t>④主要な義務：</a:t>
            </a:r>
            <a:r>
              <a:rPr lang="ja-JP" altLang="ja-JP" sz="1800" smtClean="0">
                <a:solidFill>
                  <a:schemeClr val="accent1"/>
                </a:solidFill>
              </a:rPr>
              <a:t>通貨価値（国民的貨幣単位）の安定性</a:t>
            </a:r>
            <a:r>
              <a:rPr lang="en-US" altLang="ja-JP" sz="1800" smtClean="0"/>
              <a:t/>
            </a:r>
            <a:br>
              <a:rPr lang="en-US" altLang="ja-JP" sz="1800" smtClean="0"/>
            </a:br>
            <a:r>
              <a:rPr lang="ja-JP" altLang="ja-JP" sz="1800" smtClean="0"/>
              <a:t>⑤その目的：「社会の一般的利益」：</a:t>
            </a:r>
            <a:r>
              <a:rPr lang="ja-JP" altLang="en-US" sz="1800" smtClean="0"/>
              <a:t>　</a:t>
            </a:r>
            <a:r>
              <a:rPr lang="ja-JP" altLang="ja-JP" sz="1800" smtClean="0"/>
              <a:t>経営形態は</a:t>
            </a:r>
            <a:r>
              <a:rPr lang="ja-JP" altLang="ja-JP" sz="1800" smtClean="0">
                <a:solidFill>
                  <a:schemeClr val="accent1"/>
                </a:solidFill>
              </a:rPr>
              <a:t>民間銀行</a:t>
            </a:r>
            <a:r>
              <a:rPr lang="ja-JP" altLang="ja-JP" sz="1800" smtClean="0"/>
              <a:t>であったが、その目的は</a:t>
            </a:r>
            <a:r>
              <a:rPr lang="ja-JP" altLang="en-US" sz="1800" smtClean="0"/>
              <a:t>イングランド銀行</a:t>
            </a:r>
            <a:r>
              <a:rPr lang="ja-JP" altLang="ja-JP" sz="1800" smtClean="0"/>
              <a:t>の</a:t>
            </a:r>
            <a:r>
              <a:rPr lang="ja-JP" altLang="ja-JP" sz="1800" smtClean="0">
                <a:solidFill>
                  <a:schemeClr val="accent2"/>
                </a:solidFill>
              </a:rPr>
              <a:t>私的利益（株主への利潤）ではない</a:t>
            </a:r>
          </a:p>
          <a:p>
            <a:pPr eaLnBrk="1" hangingPunct="1">
              <a:lnSpc>
                <a:spcPct val="120000"/>
              </a:lnSpc>
            </a:pPr>
            <a:r>
              <a:rPr lang="ja-JP" altLang="ja-JP" sz="1800" smtClean="0"/>
              <a:t>中央銀行の第２の機能</a:t>
            </a:r>
            <a:r>
              <a:rPr lang="en-US" altLang="ja-JP" sz="1800" smtClean="0"/>
              <a:t/>
            </a:r>
            <a:br>
              <a:rPr lang="en-US" altLang="ja-JP" sz="1800" smtClean="0"/>
            </a:br>
            <a:r>
              <a:rPr lang="ja-JP" altLang="en-US" sz="1800" smtClean="0"/>
              <a:t>①</a:t>
            </a:r>
            <a:r>
              <a:rPr lang="ja-JP" altLang="ja-JP" sz="1800" smtClean="0"/>
              <a:t>中央金準備の保管： </a:t>
            </a:r>
            <a:r>
              <a:rPr lang="ja-JP" altLang="en-US" sz="1800" smtClean="0">
                <a:solidFill>
                  <a:schemeClr val="accent1"/>
                </a:solidFill>
              </a:rPr>
              <a:t>イングランド銀行</a:t>
            </a:r>
            <a:r>
              <a:rPr lang="ja-JP" altLang="ja-JP" sz="1800" smtClean="0">
                <a:solidFill>
                  <a:schemeClr val="accent1"/>
                </a:solidFill>
              </a:rPr>
              <a:t>券の金兌換を保証</a:t>
            </a:r>
            <a:r>
              <a:rPr lang="en-US" altLang="ja-JP" sz="1800" smtClean="0"/>
              <a:t/>
            </a:r>
            <a:br>
              <a:rPr lang="en-US" altLang="ja-JP" sz="1800" smtClean="0"/>
            </a:br>
            <a:r>
              <a:rPr lang="ja-JP" altLang="en-US" sz="1800" smtClean="0"/>
              <a:t>②</a:t>
            </a:r>
            <a:r>
              <a:rPr lang="ja-JP" altLang="ja-JP" sz="1800" smtClean="0"/>
              <a:t>中央銀行は「</a:t>
            </a:r>
            <a:r>
              <a:rPr lang="ja-JP" altLang="ja-JP" sz="1800" smtClean="0">
                <a:solidFill>
                  <a:schemeClr val="accent2"/>
                </a:solidFill>
              </a:rPr>
              <a:t>銀行の銀行</a:t>
            </a:r>
            <a:r>
              <a:rPr lang="ja-JP" altLang="ja-JP" sz="1800" smtClean="0"/>
              <a:t>」として、民間銀行が利用する信用の量を調節</a:t>
            </a:r>
            <a:r>
              <a:rPr lang="en-US" altLang="ja-JP" sz="1800" smtClean="0"/>
              <a:t/>
            </a:r>
            <a:br>
              <a:rPr lang="en-US" altLang="ja-JP" sz="1800" smtClean="0"/>
            </a:br>
            <a:r>
              <a:rPr lang="ja-JP" altLang="en-US" sz="1800" smtClean="0"/>
              <a:t>③</a:t>
            </a:r>
            <a:r>
              <a:rPr lang="ja-JP" altLang="ja-JP" sz="1800" smtClean="0"/>
              <a:t>民間銀行間の交換尻の決済の</a:t>
            </a:r>
            <a:r>
              <a:rPr lang="ja-JP" altLang="ja-JP" sz="1800" smtClean="0">
                <a:solidFill>
                  <a:schemeClr val="accent1"/>
                </a:solidFill>
              </a:rPr>
              <a:t>ペイメント制度を運営</a:t>
            </a:r>
          </a:p>
          <a:p>
            <a:pPr eaLnBrk="1" hangingPunct="1">
              <a:lnSpc>
                <a:spcPct val="120000"/>
              </a:lnSpc>
            </a:pPr>
            <a:r>
              <a:rPr lang="ja-JP" altLang="ja-JP" sz="1800" smtClean="0"/>
              <a:t>中央銀行の第３の機能</a:t>
            </a:r>
            <a:r>
              <a:rPr lang="en-US" altLang="ja-JP" sz="1800" smtClean="0"/>
              <a:t/>
            </a:r>
            <a:br>
              <a:rPr lang="en-US" altLang="ja-JP" sz="1800" smtClean="0"/>
            </a:br>
            <a:r>
              <a:rPr lang="ja-JP" altLang="ja-JP" sz="1800" smtClean="0"/>
              <a:t>①「</a:t>
            </a:r>
            <a:r>
              <a:rPr lang="ja-JP" altLang="ja-JP" sz="1800" smtClean="0">
                <a:solidFill>
                  <a:schemeClr val="accent2"/>
                </a:solidFill>
              </a:rPr>
              <a:t>政府の銀行</a:t>
            </a:r>
            <a:r>
              <a:rPr lang="ja-JP" altLang="ja-JP" sz="1800" smtClean="0"/>
              <a:t>」として国庫業務</a:t>
            </a:r>
            <a:r>
              <a:rPr lang="en-US" altLang="ja-JP" sz="1800" smtClean="0"/>
              <a:t/>
            </a:r>
            <a:br>
              <a:rPr lang="en-US" altLang="ja-JP" sz="1800" smtClean="0"/>
            </a:br>
            <a:r>
              <a:rPr lang="ja-JP" altLang="ja-JP" sz="1800" smtClean="0"/>
              <a:t>②「</a:t>
            </a:r>
            <a:r>
              <a:rPr lang="ja-JP" altLang="ja-JP" sz="1800" smtClean="0">
                <a:solidFill>
                  <a:schemeClr val="accent1"/>
                </a:solidFill>
              </a:rPr>
              <a:t>国債管理</a:t>
            </a:r>
            <a:r>
              <a:rPr lang="ja-JP" altLang="ja-JP" sz="1800" smtClean="0"/>
              <a:t>」の業務</a:t>
            </a:r>
          </a:p>
          <a:p>
            <a:pPr eaLnBrk="1" hangingPunct="1">
              <a:lnSpc>
                <a:spcPct val="120000"/>
              </a:lnSpc>
            </a:pPr>
            <a:endParaRPr lang="ja-JP" altLang="en-US" sz="180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6</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19</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コンテンツ プレースホルダー 1"/>
          <p:cNvSpPr>
            <a:spLocks noGrp="1"/>
          </p:cNvSpPr>
          <p:nvPr>
            <p:ph idx="1"/>
          </p:nvPr>
        </p:nvSpPr>
        <p:spPr>
          <a:xfrm>
            <a:off x="468313" y="1341438"/>
            <a:ext cx="8229600" cy="4525962"/>
          </a:xfrm>
        </p:spPr>
        <p:txBody>
          <a:bodyPr/>
          <a:lstStyle/>
          <a:p>
            <a:pPr eaLnBrk="1" hangingPunct="1">
              <a:lnSpc>
                <a:spcPct val="90000"/>
              </a:lnSpc>
            </a:pPr>
            <a:r>
              <a:rPr lang="ja-JP" altLang="en-US" sz="2300" dirty="0" smtClean="0"/>
              <a:t>１．町田義一郎（</a:t>
            </a:r>
            <a:r>
              <a:rPr lang="en-US" altLang="ja-JP" sz="2300" dirty="0" smtClean="0"/>
              <a:t>1967</a:t>
            </a:r>
            <a:r>
              <a:rPr lang="ja-JP" altLang="en-US" sz="2300" dirty="0" smtClean="0"/>
              <a:t>）「イングランド銀行はいつ中央銀行になったのか」</a:t>
            </a:r>
            <a:r>
              <a:rPr lang="en-US" altLang="ja-JP" sz="2300" dirty="0" smtClean="0"/>
              <a:t>『</a:t>
            </a:r>
            <a:r>
              <a:rPr lang="ja-JP" altLang="en-US" sz="2300" dirty="0" smtClean="0"/>
              <a:t>三田学会雑誌</a:t>
            </a:r>
            <a:r>
              <a:rPr lang="en-US" altLang="ja-JP" sz="2300" dirty="0" smtClean="0"/>
              <a:t>』</a:t>
            </a:r>
            <a:r>
              <a:rPr lang="ja-JP" altLang="en-US" sz="2300" dirty="0" smtClean="0"/>
              <a:t>第</a:t>
            </a:r>
            <a:r>
              <a:rPr lang="en-US" altLang="ja-JP" sz="2300" dirty="0" smtClean="0"/>
              <a:t>60</a:t>
            </a:r>
            <a:r>
              <a:rPr lang="ja-JP" altLang="en-US" sz="2300" dirty="0" smtClean="0"/>
              <a:t>巻、第</a:t>
            </a:r>
            <a:r>
              <a:rPr lang="en-US" altLang="ja-JP" sz="2300" dirty="0" smtClean="0"/>
              <a:t>11</a:t>
            </a:r>
            <a:r>
              <a:rPr lang="ja-JP" altLang="en-US" sz="2300" dirty="0" smtClean="0"/>
              <a:t>号との出会い</a:t>
            </a:r>
            <a:endParaRPr lang="en-US" altLang="ja-JP" sz="2300" dirty="0" smtClean="0"/>
          </a:p>
          <a:p>
            <a:pPr eaLnBrk="1" hangingPunct="1">
              <a:lnSpc>
                <a:spcPct val="90000"/>
              </a:lnSpc>
            </a:pPr>
            <a:endParaRPr lang="en-US" altLang="ja-JP" sz="2300" dirty="0"/>
          </a:p>
          <a:p>
            <a:pPr eaLnBrk="1" hangingPunct="1">
              <a:lnSpc>
                <a:spcPct val="90000"/>
              </a:lnSpc>
            </a:pPr>
            <a:r>
              <a:rPr lang="ja-JP" altLang="en-US" sz="2300" dirty="0" smtClean="0"/>
              <a:t>２．セントラル・バンキングの研究の契機</a:t>
            </a:r>
            <a:endParaRPr lang="en-US" altLang="ja-JP" sz="2300" dirty="0" smtClean="0"/>
          </a:p>
          <a:p>
            <a:pPr eaLnBrk="1" hangingPunct="1">
              <a:lnSpc>
                <a:spcPct val="90000"/>
              </a:lnSpc>
            </a:pPr>
            <a:endParaRPr lang="en-US" altLang="ja-JP" sz="2300" dirty="0"/>
          </a:p>
          <a:p>
            <a:pPr eaLnBrk="1" hangingPunct="1">
              <a:lnSpc>
                <a:spcPct val="90000"/>
              </a:lnSpc>
            </a:pPr>
            <a:r>
              <a:rPr lang="ja-JP" altLang="en-US" sz="2300" dirty="0" smtClean="0"/>
              <a:t>３．中央銀行の歴史、理論、政策に関する文献は豊富</a:t>
            </a:r>
            <a:endParaRPr lang="en-US" altLang="ja-JP" sz="2300" dirty="0" smtClean="0"/>
          </a:p>
          <a:p>
            <a:pPr eaLnBrk="1" hangingPunct="1">
              <a:lnSpc>
                <a:spcPct val="90000"/>
              </a:lnSpc>
            </a:pPr>
            <a:endParaRPr lang="en-US" altLang="ja-JP" sz="2300" dirty="0"/>
          </a:p>
          <a:p>
            <a:pPr eaLnBrk="1" hangingPunct="1">
              <a:lnSpc>
                <a:spcPct val="90000"/>
              </a:lnSpc>
            </a:pPr>
            <a:r>
              <a:rPr lang="ja-JP" altLang="en-US" sz="2300" dirty="0" smtClean="0"/>
              <a:t>４．過去の研究の「知的貿易の利益」の欠如</a:t>
            </a:r>
            <a:endParaRPr lang="en-US" altLang="ja-JP" sz="2300" dirty="0" smtClean="0"/>
          </a:p>
          <a:p>
            <a:pPr eaLnBrk="1" hangingPunct="1">
              <a:lnSpc>
                <a:spcPct val="90000"/>
              </a:lnSpc>
            </a:pPr>
            <a:endParaRPr lang="en-US" altLang="ja-JP" sz="2300" dirty="0"/>
          </a:p>
          <a:p>
            <a:pPr eaLnBrk="1" hangingPunct="1">
              <a:lnSpc>
                <a:spcPct val="90000"/>
              </a:lnSpc>
            </a:pPr>
            <a:r>
              <a:rPr lang="ja-JP" altLang="en-US" sz="2300" dirty="0" smtClean="0"/>
              <a:t>５．「野心的」な研究課題？</a:t>
            </a:r>
            <a:endParaRPr lang="ja-JP" altLang="ja-JP" sz="23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Ⅰ　は　じ　め　</a:t>
            </a:r>
            <a:r>
              <a:rPr lang="ja-JP" altLang="ja-JP" dirty="0" smtClean="0">
                <a:effectLst/>
              </a:rPr>
              <a:t>に</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コンテンツ プレースホルダー 1"/>
          <p:cNvSpPr>
            <a:spLocks noGrp="1"/>
          </p:cNvSpPr>
          <p:nvPr>
            <p:ph idx="1"/>
          </p:nvPr>
        </p:nvSpPr>
        <p:spPr>
          <a:xfrm>
            <a:off x="295275" y="1481138"/>
            <a:ext cx="8424863" cy="4525962"/>
          </a:xfrm>
        </p:spPr>
        <p:txBody>
          <a:bodyPr/>
          <a:lstStyle/>
          <a:p>
            <a:pPr eaLnBrk="1" hangingPunct="1">
              <a:lnSpc>
                <a:spcPct val="150000"/>
              </a:lnSpc>
            </a:pPr>
            <a:r>
              <a:rPr lang="ja-JP" altLang="ja-JP" sz="2400" dirty="0" smtClean="0"/>
              <a:t>中央銀行が商業銀行業務への参入に否定的なハーヴィーの証言</a:t>
            </a:r>
            <a:r>
              <a:rPr lang="ja-JP" altLang="en-US" sz="2400" dirty="0" smtClean="0"/>
              <a:t>：</a:t>
            </a:r>
          </a:p>
          <a:p>
            <a:pPr eaLnBrk="1" hangingPunct="1">
              <a:lnSpc>
                <a:spcPct val="150000"/>
              </a:lnSpc>
            </a:pPr>
            <a:r>
              <a:rPr lang="ja-JP" altLang="en-US" sz="2400" dirty="0" smtClean="0"/>
              <a:t>①</a:t>
            </a:r>
            <a:r>
              <a:rPr lang="ja-JP" altLang="ja-JP" sz="2400" dirty="0" smtClean="0"/>
              <a:t>一国の民間商業銀行の業務の基礎となる「現金準備」のかなりの部分を預託されている中央銀行が、その資金を運用して商業銀行と活発な貸出競争をすることは正しくない、とする「</a:t>
            </a:r>
            <a:r>
              <a:rPr lang="ja-JP" altLang="ja-JP" sz="2400" dirty="0" smtClean="0">
                <a:solidFill>
                  <a:schemeClr val="accent1"/>
                </a:solidFill>
              </a:rPr>
              <a:t>一般的な公正</a:t>
            </a:r>
            <a:r>
              <a:rPr lang="ja-JP" altLang="ja-JP" sz="2400" dirty="0" smtClean="0"/>
              <a:t>」をその理由としている。</a:t>
            </a:r>
            <a:r>
              <a:rPr lang="en-US" altLang="ja-JP" sz="2400" dirty="0" smtClean="0"/>
              <a:t/>
            </a:r>
            <a:br>
              <a:rPr lang="en-US" altLang="ja-JP" sz="2400" dirty="0" smtClean="0"/>
            </a:br>
            <a:r>
              <a:rPr lang="ja-JP" altLang="ja-JP" sz="2400" dirty="0" smtClean="0"/>
              <a:t>②「中央銀行は一般社会が嵐の時に</a:t>
            </a:r>
            <a:r>
              <a:rPr lang="ja-JP" altLang="en-US" sz="2400" dirty="0" smtClean="0"/>
              <a:t>避難</a:t>
            </a:r>
            <a:r>
              <a:rPr lang="ja-JP" altLang="ja-JP" sz="2400" dirty="0" smtClean="0"/>
              <a:t>しうる港でなければなりません」、として中央銀行の</a:t>
            </a:r>
            <a:r>
              <a:rPr lang="ja-JP" altLang="ja-JP" sz="2400" dirty="0" smtClean="0">
                <a:solidFill>
                  <a:schemeClr val="accent1"/>
                </a:solidFill>
              </a:rPr>
              <a:t>最後の貸し手機能</a:t>
            </a:r>
            <a:r>
              <a:rPr lang="ja-JP" altLang="ja-JP" sz="2400" dirty="0" smtClean="0"/>
              <a:t>をその理由</a:t>
            </a:r>
          </a:p>
          <a:p>
            <a:pPr eaLnBrk="1" hangingPunct="1">
              <a:lnSpc>
                <a:spcPct val="150000"/>
              </a:lnSpc>
            </a:pPr>
            <a:endParaRPr lang="ja-JP" altLang="en-US" sz="24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7</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20</a:t>
            </a:fld>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コンテンツ プレースホルダー 1"/>
          <p:cNvSpPr>
            <a:spLocks noGrp="1"/>
          </p:cNvSpPr>
          <p:nvPr>
            <p:ph idx="1"/>
          </p:nvPr>
        </p:nvSpPr>
        <p:spPr>
          <a:xfrm>
            <a:off x="250825" y="1481138"/>
            <a:ext cx="8435975" cy="4525962"/>
          </a:xfrm>
        </p:spPr>
        <p:txBody>
          <a:bodyPr/>
          <a:lstStyle/>
          <a:p>
            <a:pPr eaLnBrk="1" hangingPunct="1"/>
            <a:r>
              <a:rPr lang="en-US" altLang="ja-JP" sz="1900" dirty="0" smtClean="0"/>
              <a:t>BoE</a:t>
            </a:r>
            <a:r>
              <a:rPr lang="ja-JP" altLang="ja-JP" sz="1900" dirty="0" smtClean="0"/>
              <a:t>の国有化された</a:t>
            </a:r>
            <a:r>
              <a:rPr lang="en-US" altLang="ja-JP" sz="1900" dirty="0" smtClean="0"/>
              <a:t>1946</a:t>
            </a:r>
            <a:r>
              <a:rPr lang="ja-JP" altLang="ja-JP" sz="1900" dirty="0" smtClean="0"/>
              <a:t>年</a:t>
            </a:r>
            <a:r>
              <a:rPr lang="en-US" altLang="ja-JP" sz="1900" dirty="0" smtClean="0"/>
              <a:t/>
            </a:r>
            <a:br>
              <a:rPr lang="en-US" altLang="ja-JP" sz="1900" dirty="0" smtClean="0"/>
            </a:br>
            <a:r>
              <a:rPr lang="ja-JP" altLang="en-US" sz="1900" dirty="0" smtClean="0"/>
              <a:t>①</a:t>
            </a:r>
            <a:r>
              <a:rPr lang="en-US" altLang="ja-JP" sz="1900" dirty="0" err="1" smtClean="0"/>
              <a:t>Capie</a:t>
            </a:r>
            <a:r>
              <a:rPr lang="en-US" altLang="ja-JP" sz="1900" dirty="0" smtClean="0"/>
              <a:t> (1994) </a:t>
            </a:r>
            <a:r>
              <a:rPr lang="ja-JP" altLang="ja-JP" sz="1900" dirty="0" smtClean="0"/>
              <a:t>の付録Ｂによれば、第一次世界大戦までは、</a:t>
            </a:r>
            <a:r>
              <a:rPr lang="en-US" altLang="ja-JP" sz="1900" dirty="0" smtClean="0"/>
              <a:t>BoE</a:t>
            </a:r>
            <a:r>
              <a:rPr lang="ja-JP" altLang="ja-JP" sz="1900" dirty="0" smtClean="0"/>
              <a:t>はその金準備を維持することを目的にその公定歩合政策（割引政策）を運営してきた。また、それは政府からかなり独立して公定歩合を操作</a:t>
            </a:r>
            <a:r>
              <a:rPr lang="en-US" altLang="ja-JP" sz="1900" dirty="0" smtClean="0"/>
              <a:t/>
            </a:r>
            <a:br>
              <a:rPr lang="en-US" altLang="ja-JP" sz="1900" dirty="0" smtClean="0"/>
            </a:br>
            <a:r>
              <a:rPr lang="ja-JP" altLang="en-US" sz="1900" dirty="0" smtClean="0"/>
              <a:t>②</a:t>
            </a:r>
            <a:r>
              <a:rPr lang="ja-JP" altLang="ja-JP" sz="1900" dirty="0" smtClean="0"/>
              <a:t>第一次世界大戦中には</a:t>
            </a:r>
            <a:r>
              <a:rPr lang="en-US" altLang="ja-JP" sz="1900" dirty="0" smtClean="0"/>
              <a:t>BoE</a:t>
            </a:r>
            <a:r>
              <a:rPr lang="ja-JP" altLang="ja-JP" sz="1900" dirty="0" smtClean="0"/>
              <a:t>のカンリフ総裁と大蔵大臣のボナー･ローとの間に衝突が生じた。この戦争中、政府は金融政策の究極的な責務は政府が担っていることを明確に主張し、</a:t>
            </a:r>
            <a:r>
              <a:rPr lang="en-US" altLang="ja-JP" sz="1900" dirty="0" smtClean="0"/>
              <a:t>BoE</a:t>
            </a:r>
            <a:r>
              <a:rPr lang="ja-JP" altLang="ja-JP" sz="1900" dirty="0" smtClean="0"/>
              <a:t>は政府の指示にしたがって行動することが期待されていることを明言</a:t>
            </a:r>
            <a:r>
              <a:rPr lang="en-US" altLang="ja-JP" sz="1900" dirty="0" smtClean="0"/>
              <a:t/>
            </a:r>
            <a:br>
              <a:rPr lang="en-US" altLang="ja-JP" sz="1900" dirty="0" smtClean="0"/>
            </a:br>
            <a:r>
              <a:rPr lang="ja-JP" altLang="en-US" sz="1900" dirty="0" smtClean="0"/>
              <a:t>③</a:t>
            </a:r>
            <a:r>
              <a:rPr lang="en-US" altLang="ja-JP" sz="1900" dirty="0" smtClean="0"/>
              <a:t>BoE</a:t>
            </a:r>
            <a:r>
              <a:rPr lang="ja-JP" altLang="ja-JP" sz="1900" dirty="0" smtClean="0"/>
              <a:t>は</a:t>
            </a:r>
            <a:r>
              <a:rPr lang="en-US" altLang="ja-JP" sz="1900" dirty="0" smtClean="0"/>
              <a:t>1646</a:t>
            </a:r>
            <a:r>
              <a:rPr lang="ja-JP" altLang="ja-JP" sz="1900" dirty="0" smtClean="0"/>
              <a:t>年に国有化：</a:t>
            </a:r>
            <a:r>
              <a:rPr lang="ja-JP" altLang="ja-JP" sz="1900" dirty="0" smtClean="0">
                <a:solidFill>
                  <a:schemeClr val="accent1"/>
                </a:solidFill>
              </a:rPr>
              <a:t>政府に</a:t>
            </a:r>
            <a:r>
              <a:rPr lang="en-US" altLang="ja-JP" sz="1900" dirty="0" smtClean="0">
                <a:solidFill>
                  <a:schemeClr val="accent1"/>
                </a:solidFill>
              </a:rPr>
              <a:t>BoE</a:t>
            </a:r>
            <a:r>
              <a:rPr lang="ja-JP" altLang="ja-JP" sz="1900" dirty="0" smtClean="0">
                <a:solidFill>
                  <a:schemeClr val="accent1"/>
                </a:solidFill>
              </a:rPr>
              <a:t>に対する法律上の権限を付与</a:t>
            </a:r>
            <a:r>
              <a:rPr lang="ja-JP" altLang="ja-JP" sz="1900" dirty="0" smtClean="0"/>
              <a:t>し、同時に、</a:t>
            </a:r>
            <a:r>
              <a:rPr lang="en-US" altLang="ja-JP" sz="1900" dirty="0" smtClean="0">
                <a:solidFill>
                  <a:schemeClr val="accent1"/>
                </a:solidFill>
              </a:rPr>
              <a:t>BoE</a:t>
            </a:r>
            <a:r>
              <a:rPr lang="ja-JP" altLang="ja-JP" sz="1900" dirty="0" err="1" smtClean="0">
                <a:solidFill>
                  <a:schemeClr val="accent1"/>
                </a:solidFill>
              </a:rPr>
              <a:t>には</a:t>
            </a:r>
            <a:r>
              <a:rPr lang="ja-JP" altLang="ja-JP" sz="1900" dirty="0" smtClean="0">
                <a:solidFill>
                  <a:schemeClr val="accent1"/>
                </a:solidFill>
              </a:rPr>
              <a:t>銀行システムに対する法律上の監督権限を付与</a:t>
            </a:r>
            <a:r>
              <a:rPr lang="ja-JP" altLang="ja-JP" sz="1900" dirty="0" smtClean="0"/>
              <a:t>した。</a:t>
            </a:r>
            <a:r>
              <a:rPr lang="en-US" altLang="ja-JP" sz="1900" dirty="0" smtClean="0"/>
              <a:t>BoE</a:t>
            </a:r>
            <a:r>
              <a:rPr lang="ja-JP" altLang="ja-JP" sz="1900" dirty="0" smtClean="0"/>
              <a:t>はその</a:t>
            </a:r>
            <a:r>
              <a:rPr lang="ja-JP" altLang="ja-JP" sz="1900" dirty="0" smtClean="0">
                <a:solidFill>
                  <a:schemeClr val="hlink"/>
                </a:solidFill>
              </a:rPr>
              <a:t>独立性を大きく低下</a:t>
            </a:r>
            <a:r>
              <a:rPr lang="en-US" altLang="ja-JP" sz="1900" dirty="0" smtClean="0"/>
              <a:t/>
            </a:r>
            <a:br>
              <a:rPr lang="en-US" altLang="ja-JP" sz="1900" dirty="0" smtClean="0"/>
            </a:br>
            <a:r>
              <a:rPr lang="ja-JP" altLang="en-US" sz="1900" dirty="0" smtClean="0"/>
              <a:t>④</a:t>
            </a:r>
            <a:r>
              <a:rPr lang="en-US" altLang="ja-JP" sz="1900" dirty="0" smtClean="0"/>
              <a:t>1997</a:t>
            </a:r>
            <a:r>
              <a:rPr lang="ja-JP" altLang="ja-JP" sz="1900" dirty="0" smtClean="0"/>
              <a:t>年に再び労働党政権が誕生し、当時のブレア首相は</a:t>
            </a:r>
            <a:r>
              <a:rPr lang="en-US" altLang="ja-JP" sz="1900" dirty="0" smtClean="0"/>
              <a:t>BoE</a:t>
            </a:r>
            <a:r>
              <a:rPr lang="ja-JP" altLang="ja-JP" sz="1900" dirty="0" smtClean="0"/>
              <a:t>に金融政策の「</a:t>
            </a:r>
            <a:r>
              <a:rPr lang="ja-JP" altLang="ja-JP" sz="1900" dirty="0" smtClean="0">
                <a:solidFill>
                  <a:schemeClr val="accent1"/>
                </a:solidFill>
              </a:rPr>
              <a:t>手段独立性」を付与</a:t>
            </a:r>
            <a:r>
              <a:rPr lang="ja-JP" altLang="ja-JP" sz="1900" dirty="0" smtClean="0"/>
              <a:t>すると同時に、銀行システムの監督権限を</a:t>
            </a:r>
            <a:r>
              <a:rPr lang="en-US" altLang="ja-JP" sz="1900" dirty="0" smtClean="0"/>
              <a:t>BoE</a:t>
            </a:r>
            <a:r>
              <a:rPr lang="ja-JP" altLang="ja-JP" sz="1900" dirty="0" smtClean="0"/>
              <a:t>から剥奪して、それを</a:t>
            </a:r>
            <a:r>
              <a:rPr lang="ja-JP" altLang="ja-JP" sz="1900" dirty="0" smtClean="0">
                <a:solidFill>
                  <a:schemeClr val="accent1"/>
                </a:solidFill>
              </a:rPr>
              <a:t>新たに創設された金融サービス機構（</a:t>
            </a:r>
            <a:r>
              <a:rPr lang="en-US" altLang="ja-JP" sz="1900" dirty="0" smtClean="0">
                <a:solidFill>
                  <a:schemeClr val="accent1"/>
                </a:solidFill>
              </a:rPr>
              <a:t>FSA</a:t>
            </a:r>
            <a:r>
              <a:rPr lang="ja-JP" altLang="ja-JP" sz="1900" dirty="0" smtClean="0">
                <a:solidFill>
                  <a:schemeClr val="accent1"/>
                </a:solidFill>
              </a:rPr>
              <a:t>）に移譲</a:t>
            </a:r>
            <a:r>
              <a:rPr lang="ja-JP" altLang="ja-JP" sz="1900" dirty="0" smtClean="0"/>
              <a:t>することを決定</a:t>
            </a:r>
            <a:r>
              <a:rPr lang="ja-JP" altLang="en-US" sz="1900" dirty="0" smtClean="0"/>
              <a:t>⇒その後、再びイングランド銀行に帰属</a:t>
            </a:r>
            <a:endParaRPr lang="ja-JP" altLang="ja-JP" sz="19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Ⅳ　</a:t>
            </a:r>
            <a:r>
              <a:rPr lang="en-US" altLang="ja-JP" dirty="0">
                <a:effectLst/>
              </a:rPr>
              <a:t>BoE</a:t>
            </a:r>
            <a:r>
              <a:rPr lang="ja-JP" altLang="ja-JP" dirty="0" smtClean="0">
                <a:effectLst/>
              </a:rPr>
              <a:t>の</a:t>
            </a:r>
            <a:r>
              <a:rPr lang="ja-JP" altLang="en-US" dirty="0" smtClean="0">
                <a:effectLst/>
              </a:rPr>
              <a:t>ガバナンス</a:t>
            </a:r>
            <a:r>
              <a:rPr lang="ja-JP" altLang="ja-JP" dirty="0" smtClean="0">
                <a:effectLst/>
              </a:rPr>
              <a:t>（</a:t>
            </a:r>
            <a:r>
              <a:rPr lang="en-US" altLang="ja-JP" dirty="0">
                <a:effectLst/>
              </a:rPr>
              <a:t>8</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21</a:t>
            </a:fld>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コンテンツ プレースホルダー 1"/>
          <p:cNvSpPr>
            <a:spLocks noGrp="1"/>
          </p:cNvSpPr>
          <p:nvPr>
            <p:ph idx="1"/>
          </p:nvPr>
        </p:nvSpPr>
        <p:spPr>
          <a:xfrm>
            <a:off x="395288" y="403225"/>
            <a:ext cx="8229600" cy="5761038"/>
          </a:xfrm>
        </p:spPr>
        <p:txBody>
          <a:bodyPr/>
          <a:lstStyle/>
          <a:p>
            <a:pPr marL="109538" indent="0" eaLnBrk="1" hangingPunct="1">
              <a:lnSpc>
                <a:spcPct val="80000"/>
              </a:lnSpc>
              <a:buFont typeface="Wingdings 3" pitchFamily="18" charset="2"/>
              <a:buNone/>
            </a:pPr>
            <a:endParaRPr lang="ja-JP" altLang="ja-JP" sz="1800" dirty="0" smtClean="0"/>
          </a:p>
          <a:p>
            <a:pPr marL="109538" indent="0" eaLnBrk="1" hangingPunct="1">
              <a:lnSpc>
                <a:spcPct val="80000"/>
              </a:lnSpc>
            </a:pPr>
            <a:r>
              <a:rPr lang="ja-JP" altLang="ja-JP" sz="1800" dirty="0" smtClean="0"/>
              <a:t>イングランド銀行の運営は「</a:t>
            </a:r>
            <a:r>
              <a:rPr lang="ja-JP" altLang="ja-JP" sz="1800" dirty="0" smtClean="0">
                <a:solidFill>
                  <a:schemeClr val="accent1"/>
                </a:solidFill>
              </a:rPr>
              <a:t>理事会</a:t>
            </a:r>
            <a:r>
              <a:rPr lang="ja-JP" altLang="ja-JP" sz="1800" dirty="0" smtClean="0"/>
              <a:t>」によって決定</a:t>
            </a:r>
            <a:endParaRPr lang="ja-JP" altLang="en-US" sz="1800" dirty="0" smtClean="0"/>
          </a:p>
          <a:p>
            <a:pPr marL="109538" indent="0" eaLnBrk="1" hangingPunct="1">
              <a:lnSpc>
                <a:spcPct val="80000"/>
              </a:lnSpc>
            </a:pPr>
            <a:endParaRPr lang="ja-JP" altLang="ja-JP" sz="1800" dirty="0" smtClean="0"/>
          </a:p>
          <a:p>
            <a:pPr marL="109538" indent="0" eaLnBrk="1" hangingPunct="1">
              <a:lnSpc>
                <a:spcPct val="80000"/>
              </a:lnSpc>
            </a:pPr>
            <a:r>
              <a:rPr lang="ja-JP" altLang="ja-JP" sz="1800" dirty="0" smtClean="0">
                <a:solidFill>
                  <a:schemeClr val="accent1"/>
                </a:solidFill>
              </a:rPr>
              <a:t>常務委員会</a:t>
            </a:r>
            <a:r>
              <a:rPr lang="ja-JP" altLang="ja-JP" sz="1800" dirty="0" smtClean="0"/>
              <a:t>は、「</a:t>
            </a:r>
            <a:r>
              <a:rPr lang="en-US" altLang="ja-JP" sz="1800" dirty="0" smtClean="0"/>
              <a:t>BoE</a:t>
            </a:r>
            <a:r>
              <a:rPr lang="ja-JP" altLang="ja-JP" sz="1800" dirty="0" smtClean="0"/>
              <a:t>のインナー･キャビネットのごときものである」</a:t>
            </a:r>
          </a:p>
          <a:p>
            <a:pPr marL="109538" indent="0" eaLnBrk="1" hangingPunct="1">
              <a:lnSpc>
                <a:spcPct val="80000"/>
              </a:lnSpc>
              <a:buFont typeface="Wingdings 3" pitchFamily="18" charset="2"/>
              <a:buNone/>
            </a:pPr>
            <a:r>
              <a:rPr lang="ja-JP" altLang="ja-JP" sz="1800" dirty="0" smtClean="0"/>
              <a:t>総裁は理事会に重要事項を諮問するかどうかを義務付けられておらず、総裁の裁量に委ねられていた。</a:t>
            </a:r>
            <a:endParaRPr lang="ja-JP" altLang="en-US" sz="1800" dirty="0" smtClean="0"/>
          </a:p>
          <a:p>
            <a:pPr marL="109538" indent="0" eaLnBrk="1" hangingPunct="1">
              <a:lnSpc>
                <a:spcPct val="80000"/>
              </a:lnSpc>
              <a:buFont typeface="Wingdings 3" pitchFamily="18" charset="2"/>
              <a:buNone/>
            </a:pPr>
            <a:r>
              <a:rPr lang="ja-JP" altLang="ja-JP" sz="1800" dirty="0" smtClean="0"/>
              <a:t>カンリフ総裁が重要事項を理事会に諮問することは珍しかった</a:t>
            </a:r>
            <a:endParaRPr lang="ja-JP" altLang="en-US" sz="1800" dirty="0" smtClean="0"/>
          </a:p>
          <a:p>
            <a:pPr marL="109538" indent="0" eaLnBrk="1" hangingPunct="1">
              <a:lnSpc>
                <a:spcPct val="80000"/>
              </a:lnSpc>
              <a:buFont typeface="Wingdings 3" pitchFamily="18" charset="2"/>
              <a:buNone/>
            </a:pPr>
            <a:endParaRPr lang="ja-JP" altLang="ja-JP" sz="1800" dirty="0" smtClean="0"/>
          </a:p>
          <a:p>
            <a:pPr marL="109538" indent="0" eaLnBrk="1" hangingPunct="1">
              <a:lnSpc>
                <a:spcPct val="80000"/>
              </a:lnSpc>
            </a:pPr>
            <a:r>
              <a:rPr lang="en-US" altLang="ja-JP" sz="1800" dirty="0" smtClean="0"/>
              <a:t>1914</a:t>
            </a:r>
            <a:r>
              <a:rPr lang="ja-JP" altLang="ja-JP" sz="1800" dirty="0" smtClean="0"/>
              <a:t>年カレンシノートおよびイングランド銀行券法を制定して、大蔵省が額面</a:t>
            </a:r>
            <a:r>
              <a:rPr lang="en-US" altLang="ja-JP" sz="1800" dirty="0" smtClean="0"/>
              <a:t>1</a:t>
            </a:r>
            <a:r>
              <a:rPr lang="ja-JP" altLang="ja-JP" sz="1800" dirty="0" smtClean="0"/>
              <a:t>ポンドと</a:t>
            </a:r>
            <a:r>
              <a:rPr lang="en-US" altLang="ja-JP" sz="1800" dirty="0" smtClean="0"/>
              <a:t>10</a:t>
            </a:r>
            <a:r>
              <a:rPr lang="ja-JP" altLang="ja-JP" sz="1800" dirty="0" smtClean="0"/>
              <a:t>シリングの政府紙幣、「</a:t>
            </a:r>
            <a:r>
              <a:rPr lang="ja-JP" altLang="ja-JP" sz="1800" dirty="0" smtClean="0">
                <a:solidFill>
                  <a:schemeClr val="accent2"/>
                </a:solidFill>
              </a:rPr>
              <a:t>カレンシーノート</a:t>
            </a:r>
            <a:r>
              <a:rPr lang="ja-JP" altLang="ja-JP" sz="1800" dirty="0" smtClean="0"/>
              <a:t>」を大量に発行して現金通貨の不足を補填</a:t>
            </a:r>
          </a:p>
          <a:p>
            <a:pPr marL="109538" indent="0" eaLnBrk="1" hangingPunct="1">
              <a:lnSpc>
                <a:spcPct val="80000"/>
              </a:lnSpc>
            </a:pPr>
            <a:r>
              <a:rPr lang="ja-JP" altLang="ja-JP" sz="1800" dirty="0" smtClean="0"/>
              <a:t>このカレンシーノートは「</a:t>
            </a:r>
            <a:r>
              <a:rPr lang="ja-JP" altLang="ja-JP" sz="1800" dirty="0" smtClean="0">
                <a:solidFill>
                  <a:schemeClr val="accent1"/>
                </a:solidFill>
              </a:rPr>
              <a:t>無制限法貨</a:t>
            </a:r>
            <a:r>
              <a:rPr lang="ja-JP" altLang="ja-JP" sz="1800" dirty="0" smtClean="0"/>
              <a:t>」</a:t>
            </a:r>
          </a:p>
          <a:p>
            <a:pPr marL="109538" indent="0" eaLnBrk="1" hangingPunct="1">
              <a:lnSpc>
                <a:spcPct val="80000"/>
              </a:lnSpc>
            </a:pPr>
            <a:r>
              <a:rPr lang="ja-JP" altLang="en-US" sz="1800" dirty="0" smtClean="0"/>
              <a:t>イングランド銀行</a:t>
            </a:r>
            <a:r>
              <a:rPr lang="ja-JP" altLang="ja-JP" sz="1800" dirty="0" smtClean="0"/>
              <a:t>において額面と等価の</a:t>
            </a:r>
            <a:r>
              <a:rPr lang="ja-JP" altLang="ja-JP" sz="1800" dirty="0" smtClean="0">
                <a:solidFill>
                  <a:schemeClr val="accent1"/>
                </a:solidFill>
              </a:rPr>
              <a:t>金貨との兌換を保証</a:t>
            </a:r>
            <a:endParaRPr lang="ja-JP" altLang="en-US" sz="1800" dirty="0" smtClean="0">
              <a:solidFill>
                <a:schemeClr val="accent1"/>
              </a:solidFill>
            </a:endParaRPr>
          </a:p>
          <a:p>
            <a:pPr marL="109538" indent="0" eaLnBrk="1" hangingPunct="1">
              <a:lnSpc>
                <a:spcPct val="80000"/>
              </a:lnSpc>
            </a:pPr>
            <a:r>
              <a:rPr lang="ja-JP" altLang="en-US" sz="1800" dirty="0" smtClean="0"/>
              <a:t>その結果、イングランド銀行</a:t>
            </a:r>
            <a:r>
              <a:rPr lang="ja-JP" altLang="ja-JP" sz="1800" dirty="0" smtClean="0"/>
              <a:t>の法貨流通量に対しても、また銀行システムの支払い準備についてもコントロールすることはできなかった。</a:t>
            </a:r>
            <a:endParaRPr lang="ja-JP" altLang="en-US" sz="1800" dirty="0" smtClean="0"/>
          </a:p>
          <a:p>
            <a:pPr marL="109538" indent="0" eaLnBrk="1" hangingPunct="1"/>
            <a:r>
              <a:rPr lang="ja-JP" altLang="ja-JP" sz="1800" dirty="0" smtClean="0"/>
              <a:t>戦時下の</a:t>
            </a:r>
            <a:r>
              <a:rPr lang="en-US" altLang="ja-JP" sz="1800" dirty="0" smtClean="0"/>
              <a:t>BoE</a:t>
            </a:r>
            <a:r>
              <a:rPr lang="ja-JP" altLang="ja-JP" sz="1800" dirty="0" smtClean="0"/>
              <a:t>のガバナンスは低下したが、旧平価での</a:t>
            </a:r>
            <a:r>
              <a:rPr lang="ja-JP" altLang="ja-JP" sz="1800" dirty="0">
                <a:solidFill>
                  <a:prstClr val="black"/>
                </a:solidFill>
              </a:rPr>
              <a:t>金本位制度</a:t>
            </a:r>
            <a:r>
              <a:rPr lang="ja-JP" altLang="ja-JP" sz="1800" dirty="0" smtClean="0"/>
              <a:t>復帰が</a:t>
            </a:r>
            <a:r>
              <a:rPr lang="en-US" altLang="ja-JP" sz="1800" dirty="0" smtClean="0">
                <a:solidFill>
                  <a:schemeClr val="accent2"/>
                </a:solidFill>
              </a:rPr>
              <a:t>1925</a:t>
            </a:r>
            <a:r>
              <a:rPr lang="ja-JP" altLang="ja-JP" sz="1800" dirty="0" smtClean="0">
                <a:solidFill>
                  <a:schemeClr val="accent2"/>
                </a:solidFill>
              </a:rPr>
              <a:t>年金本位法</a:t>
            </a:r>
            <a:r>
              <a:rPr lang="ja-JP" altLang="ja-JP" sz="1800" dirty="0" smtClean="0"/>
              <a:t>によって実現し、また、カレンシーノートの発行額を制限する「</a:t>
            </a:r>
            <a:r>
              <a:rPr lang="ja-JP" altLang="ja-JP" sz="1800" dirty="0" smtClean="0">
                <a:solidFill>
                  <a:schemeClr val="accent2"/>
                </a:solidFill>
              </a:rPr>
              <a:t>カンリフ・リミット</a:t>
            </a:r>
            <a:r>
              <a:rPr lang="ja-JP" altLang="ja-JP" sz="1800" dirty="0" smtClean="0"/>
              <a:t>」の勧告</a:t>
            </a:r>
            <a:r>
              <a:rPr lang="ja-JP" altLang="en-US" sz="1800" dirty="0" smtClean="0"/>
              <a:t>は、「</a:t>
            </a:r>
            <a:r>
              <a:rPr lang="en-US" altLang="ja-JP" sz="1800" dirty="0" smtClean="0"/>
              <a:t>1928</a:t>
            </a:r>
            <a:r>
              <a:rPr lang="ja-JP" altLang="ja-JP" sz="1800" dirty="0" smtClean="0"/>
              <a:t>年のカレンシーノートおよび</a:t>
            </a:r>
            <a:r>
              <a:rPr lang="ja-JP" altLang="en-US" sz="1800" dirty="0" smtClean="0"/>
              <a:t>イングランド銀行</a:t>
            </a:r>
            <a:r>
              <a:rPr lang="ja-JP" altLang="ja-JP" sz="1800" dirty="0" smtClean="0"/>
              <a:t>券法</a:t>
            </a:r>
            <a:r>
              <a:rPr lang="ja-JP" altLang="en-US" sz="1800" dirty="0" smtClean="0"/>
              <a:t>」</a:t>
            </a:r>
            <a:r>
              <a:rPr lang="ja-JP" altLang="ja-JP" sz="1800" dirty="0" smtClean="0"/>
              <a:t>によって流通中のカレンシーノートが</a:t>
            </a:r>
            <a:r>
              <a:rPr lang="ja-JP" altLang="en-US" sz="1800" dirty="0" smtClean="0"/>
              <a:t>イングランド銀行</a:t>
            </a:r>
            <a:r>
              <a:rPr lang="ja-JP" altLang="ja-JP" sz="1800" dirty="0" smtClean="0"/>
              <a:t>券によって計画的に置き換えられたことにより、</a:t>
            </a:r>
            <a:r>
              <a:rPr lang="en-US" altLang="ja-JP" sz="1800" dirty="0" smtClean="0"/>
              <a:t>BoE</a:t>
            </a:r>
            <a:r>
              <a:rPr lang="ja-JP" altLang="ja-JP" sz="1800" dirty="0" smtClean="0"/>
              <a:t>は金融市場に対するコントロールを徐々に回復していった。</a:t>
            </a:r>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22</a:t>
            </a:fld>
            <a:endParaRPr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コンテンツ プレースホルダー 1"/>
          <p:cNvSpPr>
            <a:spLocks noGrp="1"/>
          </p:cNvSpPr>
          <p:nvPr>
            <p:ph idx="1"/>
          </p:nvPr>
        </p:nvSpPr>
        <p:spPr>
          <a:xfrm>
            <a:off x="495300" y="561975"/>
            <a:ext cx="8229600" cy="5473700"/>
          </a:xfrm>
        </p:spPr>
        <p:txBody>
          <a:bodyPr/>
          <a:lstStyle/>
          <a:p>
            <a:pPr marL="109538" indent="0" eaLnBrk="1" hangingPunct="1">
              <a:lnSpc>
                <a:spcPct val="90000"/>
              </a:lnSpc>
              <a:buFont typeface="Wingdings 3" pitchFamily="18" charset="2"/>
              <a:buNone/>
            </a:pPr>
            <a:endParaRPr lang="ja-JP" altLang="ja-JP" sz="2300" dirty="0" smtClean="0"/>
          </a:p>
          <a:p>
            <a:pPr marL="109538" indent="0" eaLnBrk="1" hangingPunct="1">
              <a:lnSpc>
                <a:spcPct val="90000"/>
              </a:lnSpc>
            </a:pPr>
            <a:r>
              <a:rPr lang="ja-JP" altLang="ja-JP" sz="2000" dirty="0" smtClean="0">
                <a:solidFill>
                  <a:schemeClr val="accent2"/>
                </a:solidFill>
              </a:rPr>
              <a:t>総裁の任期は</a:t>
            </a:r>
            <a:r>
              <a:rPr lang="en-US" altLang="ja-JP" sz="2000" dirty="0" smtClean="0">
                <a:solidFill>
                  <a:schemeClr val="accent2"/>
                </a:solidFill>
              </a:rPr>
              <a:t>2</a:t>
            </a:r>
            <a:r>
              <a:rPr lang="ja-JP" altLang="ja-JP" sz="2000" dirty="0" smtClean="0">
                <a:solidFill>
                  <a:schemeClr val="accent2"/>
                </a:solidFill>
              </a:rPr>
              <a:t>年</a:t>
            </a:r>
            <a:r>
              <a:rPr lang="ja-JP" altLang="ja-JP" sz="2000" dirty="0" smtClean="0"/>
              <a:t>で、その前に</a:t>
            </a:r>
            <a:r>
              <a:rPr lang="ja-JP" altLang="ja-JP" sz="2000" dirty="0" smtClean="0">
                <a:solidFill>
                  <a:schemeClr val="accent2"/>
                </a:solidFill>
              </a:rPr>
              <a:t>副総裁を</a:t>
            </a:r>
            <a:r>
              <a:rPr lang="en-US" altLang="ja-JP" sz="2000" dirty="0" smtClean="0">
                <a:solidFill>
                  <a:schemeClr val="accent2"/>
                </a:solidFill>
              </a:rPr>
              <a:t>2</a:t>
            </a:r>
            <a:r>
              <a:rPr lang="ja-JP" altLang="ja-JP" sz="2000" dirty="0" smtClean="0">
                <a:solidFill>
                  <a:schemeClr val="accent2"/>
                </a:solidFill>
              </a:rPr>
              <a:t>年</a:t>
            </a:r>
            <a:r>
              <a:rPr lang="ja-JP" altLang="ja-JP" sz="2000" dirty="0" smtClean="0"/>
              <a:t>務めることが伝統</a:t>
            </a:r>
            <a:endParaRPr lang="ja-JP" altLang="en-US" sz="2000" dirty="0" smtClean="0"/>
          </a:p>
          <a:p>
            <a:pPr marL="109538" indent="0" eaLnBrk="1" hangingPunct="1">
              <a:lnSpc>
                <a:spcPct val="90000"/>
              </a:lnSpc>
            </a:pPr>
            <a:endParaRPr lang="ja-JP" altLang="ja-JP" sz="2000" dirty="0" smtClean="0"/>
          </a:p>
          <a:p>
            <a:pPr marL="109538" indent="0" eaLnBrk="1" hangingPunct="1">
              <a:lnSpc>
                <a:spcPct val="90000"/>
              </a:lnSpc>
            </a:pPr>
            <a:r>
              <a:rPr lang="ja-JP" altLang="ja-JP" sz="2000" dirty="0" smtClean="0"/>
              <a:t>副総裁は、</a:t>
            </a:r>
            <a:r>
              <a:rPr lang="ja-JP" altLang="ja-JP" sz="2000" dirty="0" smtClean="0">
                <a:solidFill>
                  <a:schemeClr val="accent1"/>
                </a:solidFill>
              </a:rPr>
              <a:t>マーチャントバンカー</a:t>
            </a:r>
            <a:r>
              <a:rPr lang="ja-JP" altLang="ja-JP" sz="2000" dirty="0" smtClean="0"/>
              <a:t>などの実業界の有力者から就任した理事から選任され、</a:t>
            </a:r>
            <a:r>
              <a:rPr lang="ja-JP" altLang="ja-JP" sz="2000" dirty="0" smtClean="0">
                <a:solidFill>
                  <a:schemeClr val="accent1"/>
                </a:solidFill>
              </a:rPr>
              <a:t>商業銀行家</a:t>
            </a:r>
            <a:r>
              <a:rPr lang="ja-JP" altLang="ja-JP" sz="2000" dirty="0" smtClean="0"/>
              <a:t>が</a:t>
            </a:r>
            <a:r>
              <a:rPr lang="en-US" altLang="ja-JP" sz="2000" dirty="0" smtClean="0"/>
              <a:t>BoE</a:t>
            </a:r>
            <a:r>
              <a:rPr lang="ja-JP" altLang="ja-JP" sz="2000" dirty="0" smtClean="0"/>
              <a:t>の運営に携わることは少なかった</a:t>
            </a:r>
          </a:p>
          <a:p>
            <a:pPr marL="109538" indent="0" eaLnBrk="1" hangingPunct="1">
              <a:lnSpc>
                <a:spcPct val="90000"/>
              </a:lnSpc>
            </a:pPr>
            <a:r>
              <a:rPr lang="ja-JP" altLang="ja-JP" sz="2000" dirty="0" smtClean="0"/>
              <a:t>この伝統の最初の例外となったのが、</a:t>
            </a:r>
            <a:r>
              <a:rPr lang="en-US" altLang="ja-JP" sz="2000" dirty="0" smtClean="0">
                <a:solidFill>
                  <a:schemeClr val="accent2"/>
                </a:solidFill>
              </a:rPr>
              <a:t>W</a:t>
            </a:r>
            <a:r>
              <a:rPr lang="ja-JP" altLang="ja-JP" sz="2000" dirty="0" smtClean="0">
                <a:solidFill>
                  <a:schemeClr val="accent2"/>
                </a:solidFill>
              </a:rPr>
              <a:t>・カンリフ</a:t>
            </a:r>
            <a:r>
              <a:rPr lang="ja-JP" altLang="ja-JP" sz="2000" dirty="0" smtClean="0"/>
              <a:t>：</a:t>
            </a:r>
            <a:r>
              <a:rPr lang="en-US" altLang="ja-JP" sz="2000" dirty="0" smtClean="0"/>
              <a:t>1895</a:t>
            </a:r>
            <a:r>
              <a:rPr lang="ja-JP" altLang="ja-JP" sz="2000" dirty="0" smtClean="0"/>
              <a:t>年には</a:t>
            </a:r>
            <a:r>
              <a:rPr lang="en-US" altLang="ja-JP" sz="2000" dirty="0" smtClean="0"/>
              <a:t>BoE</a:t>
            </a:r>
            <a:r>
              <a:rPr lang="ja-JP" altLang="ja-JP" sz="2000" dirty="0" smtClean="0"/>
              <a:t>の理事に</a:t>
            </a:r>
            <a:r>
              <a:rPr lang="en-US" altLang="ja-JP" sz="2000" dirty="0" smtClean="0"/>
              <a:t>40</a:t>
            </a:r>
            <a:r>
              <a:rPr lang="ja-JP" altLang="ja-JP" sz="2000" dirty="0" smtClean="0"/>
              <a:t>歳で選任され、その後</a:t>
            </a:r>
            <a:r>
              <a:rPr lang="en-US" altLang="ja-JP" sz="2000" dirty="0" smtClean="0"/>
              <a:t>1912-13</a:t>
            </a:r>
            <a:r>
              <a:rPr lang="ja-JP" altLang="ja-JP" sz="2000" dirty="0" smtClean="0"/>
              <a:t>年には副総裁になり、さらに</a:t>
            </a:r>
            <a:r>
              <a:rPr lang="en-US" altLang="ja-JP" sz="2000" dirty="0" smtClean="0"/>
              <a:t>107</a:t>
            </a:r>
            <a:r>
              <a:rPr lang="ja-JP" altLang="ja-JP" sz="2000" dirty="0" smtClean="0"/>
              <a:t>人に及ぶ前任総裁の誰よりも長く、</a:t>
            </a:r>
            <a:r>
              <a:rPr lang="en-US" altLang="ja-JP" sz="2000" dirty="0" smtClean="0"/>
              <a:t>1913-18</a:t>
            </a:r>
            <a:r>
              <a:rPr lang="ja-JP" altLang="ja-JP" sz="2000" dirty="0" smtClean="0"/>
              <a:t>年の</a:t>
            </a:r>
            <a:r>
              <a:rPr lang="ja-JP" altLang="ja-JP" sz="2000" dirty="0" smtClean="0">
                <a:solidFill>
                  <a:schemeClr val="accent2"/>
                </a:solidFill>
              </a:rPr>
              <a:t>５年間総裁</a:t>
            </a:r>
            <a:r>
              <a:rPr lang="ja-JP" altLang="ja-JP" sz="2000" dirty="0" smtClean="0"/>
              <a:t>を務めた。</a:t>
            </a:r>
            <a:endParaRPr lang="ja-JP" altLang="en-US" sz="2000" dirty="0" smtClean="0"/>
          </a:p>
          <a:p>
            <a:pPr marL="109538" indent="0" eaLnBrk="1" hangingPunct="1">
              <a:lnSpc>
                <a:spcPct val="90000"/>
              </a:lnSpc>
            </a:pPr>
            <a:endParaRPr lang="ja-JP" altLang="ja-JP" sz="2000" dirty="0" smtClean="0"/>
          </a:p>
          <a:p>
            <a:pPr marL="109538" indent="0" eaLnBrk="1" hangingPunct="1">
              <a:lnSpc>
                <a:spcPct val="90000"/>
              </a:lnSpc>
            </a:pPr>
            <a:r>
              <a:rPr lang="ja-JP" altLang="ja-JP" sz="2000" dirty="0" smtClean="0"/>
              <a:t>当時の批評家「副総裁時代の</a:t>
            </a:r>
            <a:r>
              <a:rPr lang="en-US" altLang="ja-JP" sz="2000" dirty="0" smtClean="0"/>
              <a:t>2</a:t>
            </a:r>
            <a:r>
              <a:rPr lang="ja-JP" altLang="ja-JP" sz="2000" dirty="0" smtClean="0"/>
              <a:t>年間が仕事を覚えなければならない時期と思われがちだが、実は総裁になってからの最初の</a:t>
            </a:r>
            <a:r>
              <a:rPr lang="en-US" altLang="ja-JP" sz="2000" dirty="0" smtClean="0"/>
              <a:t>6</a:t>
            </a:r>
            <a:r>
              <a:rPr lang="ja-JP" altLang="ja-JP" sz="2000" dirty="0" smtClean="0"/>
              <a:t>ヵ月のほうがそうであったという」（西川［</a:t>
            </a:r>
            <a:r>
              <a:rPr lang="en-US" altLang="ja-JP" sz="2000" dirty="0" smtClean="0"/>
              <a:t>1979</a:t>
            </a:r>
            <a:r>
              <a:rPr lang="ja-JP" altLang="ja-JP" sz="2000" dirty="0" smtClean="0"/>
              <a:t>］、</a:t>
            </a:r>
            <a:r>
              <a:rPr lang="en-US" altLang="ja-JP" sz="2000" dirty="0" smtClean="0"/>
              <a:t>10</a:t>
            </a:r>
            <a:r>
              <a:rPr lang="ja-JP" altLang="ja-JP" sz="2000" dirty="0" smtClean="0"/>
              <a:t>ページ）。</a:t>
            </a:r>
            <a:endParaRPr lang="ja-JP" altLang="en-US" sz="2000" dirty="0" smtClean="0"/>
          </a:p>
          <a:p>
            <a:pPr marL="109538" indent="0" eaLnBrk="1" hangingPunct="1">
              <a:lnSpc>
                <a:spcPct val="90000"/>
              </a:lnSpc>
            </a:pPr>
            <a:endParaRPr lang="ja-JP" altLang="ja-JP" sz="2000" dirty="0" smtClean="0"/>
          </a:p>
          <a:p>
            <a:pPr marL="109538" indent="0" eaLnBrk="1" hangingPunct="1">
              <a:lnSpc>
                <a:spcPct val="90000"/>
              </a:lnSpc>
            </a:pPr>
            <a:r>
              <a:rPr lang="ja-JP" altLang="ja-JP" sz="2000" dirty="0" smtClean="0"/>
              <a:t>「</a:t>
            </a:r>
            <a:r>
              <a:rPr lang="ja-JP" altLang="ja-JP" sz="2000" dirty="0" smtClean="0">
                <a:solidFill>
                  <a:schemeClr val="hlink"/>
                </a:solidFill>
              </a:rPr>
              <a:t>一種の貢献</a:t>
            </a:r>
            <a:r>
              <a:rPr lang="ja-JP" altLang="ja-JP" sz="2000" dirty="0" smtClean="0"/>
              <a:t>」：ノーマン総裁は「</a:t>
            </a:r>
            <a:r>
              <a:rPr lang="ja-JP" altLang="en-US" sz="2000" dirty="0" smtClean="0"/>
              <a:t>イングランド銀行の</a:t>
            </a:r>
            <a:r>
              <a:rPr lang="ja-JP" altLang="ja-JP" sz="2000" dirty="0" smtClean="0"/>
              <a:t>所管事項をどのように運営してはならないか</a:t>
            </a:r>
            <a:r>
              <a:rPr lang="ja-JP" altLang="en-US" sz="2000" dirty="0" smtClean="0"/>
              <a:t>を</a:t>
            </a:r>
            <a:r>
              <a:rPr lang="ja-JP" altLang="ja-JP" sz="2000" dirty="0" smtClean="0"/>
              <a:t>、直接、正確に目撃することができ」（西川［</a:t>
            </a:r>
            <a:r>
              <a:rPr lang="en-US" altLang="ja-JP" sz="2000" dirty="0" smtClean="0"/>
              <a:t>1979</a:t>
            </a:r>
            <a:r>
              <a:rPr lang="ja-JP" altLang="ja-JP" sz="2000" dirty="0" smtClean="0"/>
              <a:t>］、</a:t>
            </a:r>
            <a:r>
              <a:rPr lang="en-US" altLang="ja-JP" sz="2000" dirty="0" smtClean="0"/>
              <a:t>150</a:t>
            </a:r>
            <a:r>
              <a:rPr lang="ja-JP" altLang="ja-JP" sz="2000" dirty="0" smtClean="0"/>
              <a:t>ページ）</a:t>
            </a:r>
          </a:p>
          <a:p>
            <a:pPr marL="109538" indent="0" eaLnBrk="1" hangingPunct="1">
              <a:lnSpc>
                <a:spcPct val="90000"/>
              </a:lnSpc>
            </a:pPr>
            <a:endParaRPr lang="ja-JP" altLang="en-US" sz="2000" dirty="0" smtClean="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23</a:t>
            </a:fld>
            <a:endParaRPr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コンテンツ プレースホルダー 1"/>
          <p:cNvSpPr>
            <a:spLocks noGrp="1"/>
          </p:cNvSpPr>
          <p:nvPr>
            <p:ph idx="1"/>
          </p:nvPr>
        </p:nvSpPr>
        <p:spPr>
          <a:xfrm>
            <a:off x="457200" y="620713"/>
            <a:ext cx="8229600" cy="5545137"/>
          </a:xfrm>
        </p:spPr>
        <p:txBody>
          <a:bodyPr/>
          <a:lstStyle/>
          <a:p>
            <a:pPr marL="109538" indent="0" eaLnBrk="1" hangingPunct="1">
              <a:lnSpc>
                <a:spcPct val="80000"/>
              </a:lnSpc>
              <a:buFont typeface="Wingdings 3" pitchFamily="18" charset="2"/>
              <a:buNone/>
            </a:pPr>
            <a:r>
              <a:rPr lang="ja-JP" altLang="ja-JP" sz="2300" dirty="0" smtClean="0"/>
              <a:t>４．ノーマン総裁の組織（ガバナンス）改革</a:t>
            </a:r>
            <a:r>
              <a:rPr lang="ja-JP" altLang="en-US" sz="2300" dirty="0" smtClean="0"/>
              <a:t>（１）</a:t>
            </a:r>
          </a:p>
          <a:p>
            <a:pPr marL="109538" indent="0" eaLnBrk="1" hangingPunct="1">
              <a:lnSpc>
                <a:spcPct val="80000"/>
              </a:lnSpc>
              <a:buFont typeface="Wingdings 3" pitchFamily="18" charset="2"/>
              <a:buNone/>
            </a:pPr>
            <a:endParaRPr lang="ja-JP" altLang="ja-JP" sz="2000" dirty="0" smtClean="0"/>
          </a:p>
          <a:p>
            <a:pPr marL="109538" indent="0" eaLnBrk="1" hangingPunct="1">
              <a:lnSpc>
                <a:spcPct val="80000"/>
              </a:lnSpc>
            </a:pPr>
            <a:r>
              <a:rPr lang="en-US" altLang="ja-JP" sz="2000" dirty="0" smtClean="0"/>
              <a:t>BoE</a:t>
            </a:r>
            <a:r>
              <a:rPr lang="ja-JP" altLang="ja-JP" sz="2000" dirty="0" smtClean="0"/>
              <a:t>の経営組織体：シティの構成員が</a:t>
            </a:r>
            <a:r>
              <a:rPr lang="ja-JP" altLang="ja-JP" sz="2000" dirty="0" smtClean="0">
                <a:solidFill>
                  <a:schemeClr val="accent1"/>
                </a:solidFill>
              </a:rPr>
              <a:t>輪番制</a:t>
            </a:r>
            <a:r>
              <a:rPr lang="ja-JP" altLang="ja-JP" sz="2000" dirty="0" smtClean="0"/>
              <a:t>で、かつ</a:t>
            </a:r>
            <a:r>
              <a:rPr lang="ja-JP" altLang="ja-JP" sz="2000" dirty="0" smtClean="0">
                <a:solidFill>
                  <a:schemeClr val="accent1"/>
                </a:solidFill>
              </a:rPr>
              <a:t>パートタイム</a:t>
            </a:r>
            <a:r>
              <a:rPr lang="ja-JP" altLang="ja-JP" sz="2000" dirty="0" smtClean="0"/>
              <a:t>で仕事をする</a:t>
            </a:r>
            <a:r>
              <a:rPr lang="ja-JP" altLang="ja-JP" sz="2000" dirty="0" smtClean="0">
                <a:solidFill>
                  <a:schemeClr val="accent2"/>
                </a:solidFill>
              </a:rPr>
              <a:t>素人の商人の集団</a:t>
            </a:r>
            <a:r>
              <a:rPr lang="ja-JP" altLang="ja-JP" sz="2000" dirty="0" smtClean="0"/>
              <a:t>であったが、ノーマン総裁によってフルタイムの官僚的組織によって置き換えられた。</a:t>
            </a:r>
          </a:p>
          <a:p>
            <a:pPr marL="109538" indent="0" eaLnBrk="1" hangingPunct="1">
              <a:lnSpc>
                <a:spcPct val="80000"/>
              </a:lnSpc>
            </a:pPr>
            <a:r>
              <a:rPr lang="ja-JP" altLang="ja-JP" sz="2000" dirty="0" smtClean="0"/>
              <a:t>彼は、自らの側近たち、いわば「</a:t>
            </a:r>
            <a:r>
              <a:rPr lang="ja-JP" altLang="ja-JP" sz="2000" dirty="0" smtClean="0">
                <a:solidFill>
                  <a:schemeClr val="accent1"/>
                </a:solidFill>
              </a:rPr>
              <a:t>専属のキャビネット（官房）</a:t>
            </a:r>
            <a:r>
              <a:rPr lang="ja-JP" altLang="ja-JP" sz="2000" dirty="0" smtClean="0"/>
              <a:t>」を、通常の銀行業務の円滑な運営に</a:t>
            </a:r>
            <a:r>
              <a:rPr lang="ja-JP" altLang="en-US" sz="2000" dirty="0" smtClean="0"/>
              <a:t>務</a:t>
            </a:r>
            <a:r>
              <a:rPr lang="ja-JP" altLang="ja-JP" sz="2000" dirty="0" smtClean="0"/>
              <a:t>めてきた常勤の</a:t>
            </a:r>
            <a:r>
              <a:rPr lang="ja-JP" altLang="en-US" sz="2000" dirty="0" smtClean="0"/>
              <a:t>イングランド銀行</a:t>
            </a:r>
            <a:r>
              <a:rPr lang="ja-JP" altLang="ja-JP" sz="2000" dirty="0" smtClean="0"/>
              <a:t>職員の上に据える、機構改革を断行</a:t>
            </a:r>
          </a:p>
          <a:p>
            <a:pPr marL="109538" indent="0" eaLnBrk="1" hangingPunct="1">
              <a:lnSpc>
                <a:spcPct val="80000"/>
              </a:lnSpc>
            </a:pPr>
            <a:r>
              <a:rPr lang="ja-JP" altLang="ja-JP" sz="2000" dirty="0" smtClean="0"/>
              <a:t>キャビネットを構成したのは、知性に富み、かつ特別な経験を兼備した人物や金融市場の知識や経験が豊富な人物、さらには、経営能力や総裁が活用したいと望んだ特定の性格を兼備した人物などからの特別な補充人事やキャリアスタッフからの選抜人事による</a:t>
            </a:r>
            <a:r>
              <a:rPr lang="ja-JP" altLang="ja-JP" sz="2000" dirty="0" smtClean="0">
                <a:solidFill>
                  <a:schemeClr val="hlink"/>
                </a:solidFill>
              </a:rPr>
              <a:t>常勤の職員</a:t>
            </a:r>
            <a:endParaRPr lang="ja-JP" altLang="en-US" sz="2000" dirty="0" smtClean="0">
              <a:solidFill>
                <a:schemeClr val="hlink"/>
              </a:solidFill>
            </a:endParaRPr>
          </a:p>
          <a:p>
            <a:pPr marL="109538" indent="0" eaLnBrk="1" hangingPunct="1">
              <a:lnSpc>
                <a:spcPct val="80000"/>
              </a:lnSpc>
            </a:pPr>
            <a:endParaRPr lang="ja-JP" altLang="ja-JP" sz="2000" dirty="0" smtClean="0"/>
          </a:p>
          <a:p>
            <a:pPr marL="109538" indent="0" eaLnBrk="1" hangingPunct="1">
              <a:lnSpc>
                <a:spcPct val="80000"/>
              </a:lnSpc>
            </a:pPr>
            <a:r>
              <a:rPr lang="ja-JP" altLang="ja-JP" sz="2000" dirty="0" smtClean="0"/>
              <a:t>イギリス政府はその創立以来、</a:t>
            </a:r>
            <a:r>
              <a:rPr lang="ja-JP" altLang="en-US" sz="2000" dirty="0" smtClean="0">
                <a:solidFill>
                  <a:schemeClr val="accent1"/>
                </a:solidFill>
              </a:rPr>
              <a:t>イングランド銀行</a:t>
            </a:r>
            <a:r>
              <a:rPr lang="ja-JP" altLang="ja-JP" sz="2000" dirty="0" smtClean="0">
                <a:solidFill>
                  <a:schemeClr val="accent1"/>
                </a:solidFill>
              </a:rPr>
              <a:t>の最も重要な顧客</a:t>
            </a:r>
            <a:r>
              <a:rPr lang="ja-JP" altLang="ja-JP" sz="2000" dirty="0" smtClean="0"/>
              <a:t>であったが、</a:t>
            </a:r>
            <a:r>
              <a:rPr lang="en-US" altLang="ja-JP" sz="2000" dirty="0" smtClean="0"/>
              <a:t>1914</a:t>
            </a:r>
            <a:r>
              <a:rPr lang="ja-JP" altLang="ja-JP" sz="2000" dirty="0" smtClean="0"/>
              <a:t>年以降は、</a:t>
            </a:r>
            <a:r>
              <a:rPr lang="en-US" altLang="ja-JP" sz="2000" dirty="0" smtClean="0">
                <a:solidFill>
                  <a:schemeClr val="accent1"/>
                </a:solidFill>
              </a:rPr>
              <a:t>BoE</a:t>
            </a:r>
            <a:r>
              <a:rPr lang="ja-JP" altLang="ja-JP" sz="2000" dirty="0" smtClean="0">
                <a:solidFill>
                  <a:schemeClr val="accent1"/>
                </a:solidFill>
              </a:rPr>
              <a:t>の業務をほぼ占有</a:t>
            </a:r>
            <a:r>
              <a:rPr lang="ja-JP" altLang="ja-JP" sz="2000" dirty="0" smtClean="0"/>
              <a:t>。</a:t>
            </a:r>
            <a:r>
              <a:rPr lang="en-US" altLang="ja-JP" sz="2000" dirty="0" smtClean="0"/>
              <a:t>BoE</a:t>
            </a:r>
            <a:r>
              <a:rPr lang="ja-JP" altLang="ja-JP" sz="2000" dirty="0" smtClean="0"/>
              <a:t>は常勤の専門家集団のスタッフを備えた</a:t>
            </a:r>
            <a:r>
              <a:rPr lang="ja-JP" altLang="ja-JP" sz="2000" dirty="0" smtClean="0">
                <a:solidFill>
                  <a:schemeClr val="accent2"/>
                </a:solidFill>
              </a:rPr>
              <a:t>政府の一部局に変貌</a:t>
            </a:r>
          </a:p>
          <a:p>
            <a:pPr marL="109538" indent="0" eaLnBrk="1" hangingPunct="1">
              <a:lnSpc>
                <a:spcPct val="80000"/>
              </a:lnSpc>
            </a:pPr>
            <a:r>
              <a:rPr lang="ja-JP" altLang="en-US" sz="2000" dirty="0" smtClean="0"/>
              <a:t>イングランド銀行</a:t>
            </a:r>
            <a:r>
              <a:rPr lang="ja-JP" altLang="ja-JP" sz="2000" dirty="0" smtClean="0"/>
              <a:t>の総裁たちは、その</a:t>
            </a:r>
            <a:r>
              <a:rPr lang="ja-JP" altLang="ja-JP" sz="2000" dirty="0" smtClean="0">
                <a:solidFill>
                  <a:schemeClr val="accent2"/>
                </a:solidFill>
              </a:rPr>
              <a:t>株主の利益よりも政府の利益を優先</a:t>
            </a:r>
          </a:p>
          <a:p>
            <a:pPr marL="109538" indent="0" eaLnBrk="1" hangingPunct="1">
              <a:lnSpc>
                <a:spcPct val="80000"/>
              </a:lnSpc>
            </a:pPr>
            <a:r>
              <a:rPr lang="en-US" altLang="ja-JP" sz="2000" dirty="0" smtClean="0">
                <a:solidFill>
                  <a:schemeClr val="accent1"/>
                </a:solidFill>
              </a:rPr>
              <a:t>1946</a:t>
            </a:r>
            <a:r>
              <a:rPr lang="ja-JP" altLang="ja-JP" sz="2000" dirty="0" smtClean="0">
                <a:solidFill>
                  <a:schemeClr val="accent1"/>
                </a:solidFill>
              </a:rPr>
              <a:t>年の</a:t>
            </a:r>
            <a:r>
              <a:rPr lang="ja-JP" altLang="en-US" sz="2000" dirty="0" smtClean="0">
                <a:solidFill>
                  <a:schemeClr val="accent1"/>
                </a:solidFill>
              </a:rPr>
              <a:t>イングランド銀行</a:t>
            </a:r>
            <a:r>
              <a:rPr lang="ja-JP" altLang="ja-JP" sz="2000" dirty="0" smtClean="0">
                <a:solidFill>
                  <a:schemeClr val="accent1"/>
                </a:solidFill>
              </a:rPr>
              <a:t>の国有化</a:t>
            </a:r>
            <a:r>
              <a:rPr lang="ja-JP" altLang="ja-JP" sz="2000" dirty="0" smtClean="0"/>
              <a:t>：「事実に合致するように法律を制定したに過ぎない」</a:t>
            </a:r>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24</a:t>
            </a:fld>
            <a:endParaRPr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コンテンツ プレースホルダー 1"/>
          <p:cNvSpPr>
            <a:spLocks noGrp="1"/>
          </p:cNvSpPr>
          <p:nvPr>
            <p:ph idx="1"/>
          </p:nvPr>
        </p:nvSpPr>
        <p:spPr>
          <a:xfrm>
            <a:off x="457200" y="620713"/>
            <a:ext cx="8229600" cy="5256212"/>
          </a:xfrm>
        </p:spPr>
        <p:txBody>
          <a:bodyPr/>
          <a:lstStyle/>
          <a:p>
            <a:pPr marL="109538" indent="0" eaLnBrk="1" hangingPunct="1">
              <a:lnSpc>
                <a:spcPct val="90000"/>
              </a:lnSpc>
              <a:buFont typeface="Wingdings 3" pitchFamily="18" charset="2"/>
              <a:buNone/>
            </a:pPr>
            <a:r>
              <a:rPr lang="ja-JP" altLang="ja-JP" sz="2300" dirty="0" smtClean="0"/>
              <a:t>４．ノーマン総裁の組織（ガバナンス）改革</a:t>
            </a:r>
            <a:r>
              <a:rPr lang="ja-JP" altLang="en-US" sz="2300" dirty="0" smtClean="0"/>
              <a:t>（２）</a:t>
            </a:r>
          </a:p>
          <a:p>
            <a:pPr marL="109538" indent="0" eaLnBrk="1" hangingPunct="1">
              <a:lnSpc>
                <a:spcPct val="90000"/>
              </a:lnSpc>
              <a:buFont typeface="Wingdings 3" pitchFamily="18" charset="2"/>
              <a:buNone/>
            </a:pPr>
            <a:endParaRPr lang="ja-JP" altLang="ja-JP" sz="2300" dirty="0" smtClean="0"/>
          </a:p>
          <a:p>
            <a:pPr marL="109538" indent="0" eaLnBrk="1" hangingPunct="1">
              <a:lnSpc>
                <a:spcPct val="90000"/>
              </a:lnSpc>
            </a:pPr>
            <a:r>
              <a:rPr lang="ja-JP" altLang="ja-JP" sz="2000" dirty="0" smtClean="0"/>
              <a:t>ノーマンは、</a:t>
            </a:r>
            <a:r>
              <a:rPr lang="ja-JP" altLang="en-US" sz="2000" dirty="0" smtClean="0"/>
              <a:t>イングランド銀行</a:t>
            </a:r>
            <a:r>
              <a:rPr lang="ja-JP" altLang="ja-JP" sz="2000" dirty="0" smtClean="0"/>
              <a:t>に明白な足跡を残した</a:t>
            </a:r>
            <a:endParaRPr lang="ja-JP" altLang="en-US" sz="2000" dirty="0" smtClean="0"/>
          </a:p>
          <a:p>
            <a:pPr marL="109538" indent="0" eaLnBrk="1" hangingPunct="1">
              <a:lnSpc>
                <a:spcPct val="90000"/>
              </a:lnSpc>
            </a:pPr>
            <a:endParaRPr lang="ja-JP" altLang="ja-JP" sz="2000" dirty="0" smtClean="0"/>
          </a:p>
          <a:p>
            <a:pPr marL="109538" indent="0" eaLnBrk="1" hangingPunct="1">
              <a:lnSpc>
                <a:spcPct val="90000"/>
              </a:lnSpc>
              <a:buFont typeface="Wingdings 3" pitchFamily="18" charset="2"/>
              <a:buNone/>
            </a:pPr>
            <a:r>
              <a:rPr lang="ja-JP" altLang="ja-JP" sz="2000" dirty="0" smtClean="0"/>
              <a:t>①外部から多くの人材を職員として採用し、理事に任用</a:t>
            </a:r>
            <a:endParaRPr lang="ja-JP" altLang="en-US" sz="2000" dirty="0" smtClean="0"/>
          </a:p>
          <a:p>
            <a:pPr marL="109538" indent="0" eaLnBrk="1" hangingPunct="1">
              <a:lnSpc>
                <a:spcPct val="90000"/>
              </a:lnSpc>
            </a:pPr>
            <a:endParaRPr lang="ja-JP" altLang="ja-JP" sz="2000" dirty="0" smtClean="0"/>
          </a:p>
          <a:p>
            <a:pPr marL="109538" indent="0" eaLnBrk="1" hangingPunct="1">
              <a:lnSpc>
                <a:spcPct val="90000"/>
              </a:lnSpc>
              <a:buFont typeface="Wingdings 3" pitchFamily="18" charset="2"/>
              <a:buNone/>
            </a:pPr>
            <a:r>
              <a:rPr lang="ja-JP" altLang="ja-JP" sz="2000" dirty="0" smtClean="0"/>
              <a:t>②</a:t>
            </a:r>
            <a:r>
              <a:rPr lang="ja-JP" altLang="ja-JP" sz="2000" dirty="0" smtClean="0">
                <a:solidFill>
                  <a:schemeClr val="accent1"/>
                </a:solidFill>
              </a:rPr>
              <a:t>統計データの収集と分析</a:t>
            </a:r>
            <a:r>
              <a:rPr lang="ja-JP" altLang="ja-JP" sz="2000" dirty="0" smtClean="0"/>
              <a:t>のために、新しい部局</a:t>
            </a:r>
            <a:r>
              <a:rPr lang="ja-JP" altLang="en-US" sz="2000" dirty="0" smtClean="0"/>
              <a:t>を</a:t>
            </a:r>
            <a:r>
              <a:rPr lang="en-US" altLang="ja-JP" sz="2000" dirty="0" smtClean="0"/>
              <a:t>1921</a:t>
            </a:r>
            <a:r>
              <a:rPr lang="ja-JP" altLang="ja-JP" sz="2000" dirty="0" smtClean="0"/>
              <a:t>年に設置</a:t>
            </a:r>
            <a:r>
              <a:rPr lang="ja-JP" altLang="en-US" sz="2000" dirty="0"/>
              <a:t>し、</a:t>
            </a:r>
            <a:r>
              <a:rPr lang="ja-JP" altLang="ja-JP" sz="2000" dirty="0" smtClean="0"/>
              <a:t>　初の</a:t>
            </a:r>
            <a:r>
              <a:rPr lang="ja-JP" altLang="ja-JP" sz="2000" dirty="0" smtClean="0">
                <a:solidFill>
                  <a:schemeClr val="accent1"/>
                </a:solidFill>
              </a:rPr>
              <a:t>常勤エコノミスト</a:t>
            </a:r>
            <a:r>
              <a:rPr lang="ja-JP" altLang="ja-JP" sz="2000" dirty="0" smtClean="0"/>
              <a:t>（</a:t>
            </a:r>
            <a:r>
              <a:rPr lang="en-US" altLang="ja-JP" sz="2000" dirty="0" smtClean="0"/>
              <a:t>1933</a:t>
            </a:r>
            <a:r>
              <a:rPr lang="ja-JP" altLang="ja-JP" sz="2000" dirty="0" smtClean="0"/>
              <a:t>年採用）はケンブリッジのジェフリー・マイナー　　ズ</a:t>
            </a:r>
            <a:r>
              <a:rPr lang="ja-JP" altLang="en-US" sz="2000" dirty="0" smtClean="0"/>
              <a:t>、</a:t>
            </a:r>
            <a:r>
              <a:rPr lang="ja-JP" altLang="ja-JP" sz="2000" dirty="0" smtClean="0"/>
              <a:t>「経済統計局」に</a:t>
            </a:r>
            <a:r>
              <a:rPr lang="ja-JP" altLang="en-US" sz="2000" dirty="0"/>
              <a:t>就任</a:t>
            </a:r>
            <a:endParaRPr lang="ja-JP" altLang="ja-JP" sz="2000" dirty="0" smtClean="0"/>
          </a:p>
          <a:p>
            <a:pPr marL="109538" indent="0" eaLnBrk="1" hangingPunct="1">
              <a:lnSpc>
                <a:spcPct val="90000"/>
              </a:lnSpc>
              <a:buFont typeface="Wingdings 3" pitchFamily="18" charset="2"/>
              <a:buNone/>
            </a:pPr>
            <a:r>
              <a:rPr lang="ja-JP" altLang="en-US" sz="2000" dirty="0" smtClean="0"/>
              <a:t>③</a:t>
            </a:r>
            <a:r>
              <a:rPr lang="en-US" altLang="ja-JP" sz="2000" dirty="0" smtClean="0"/>
              <a:t>1926</a:t>
            </a:r>
            <a:r>
              <a:rPr lang="ja-JP" altLang="ja-JP" sz="2000" dirty="0" smtClean="0"/>
              <a:t>年新設の「</a:t>
            </a:r>
            <a:r>
              <a:rPr lang="ja-JP" altLang="ja-JP" sz="2000" dirty="0" smtClean="0">
                <a:solidFill>
                  <a:schemeClr val="accent1"/>
                </a:solidFill>
              </a:rPr>
              <a:t>総裁のアドバイザー</a:t>
            </a:r>
            <a:r>
              <a:rPr lang="ja-JP" altLang="ja-JP" sz="2000" dirty="0" smtClean="0"/>
              <a:t>」という役職についたのも、エコノミスト。</a:t>
            </a:r>
            <a:r>
              <a:rPr lang="ja-JP" altLang="ja-JP" sz="2000" dirty="0" smtClean="0">
                <a:solidFill>
                  <a:schemeClr val="accent1"/>
                </a:solidFill>
              </a:rPr>
              <a:t>ニューヨーク連邦準備銀行から出向</a:t>
            </a:r>
            <a:r>
              <a:rPr lang="ja-JP" altLang="ja-JP" sz="2000" dirty="0" smtClean="0"/>
              <a:t>したウォルター・スチュワート</a:t>
            </a:r>
          </a:p>
          <a:p>
            <a:pPr marL="109538" indent="0" eaLnBrk="1" hangingPunct="1">
              <a:lnSpc>
                <a:spcPct val="90000"/>
              </a:lnSpc>
              <a:buFont typeface="Wingdings 3" pitchFamily="18" charset="2"/>
              <a:buNone/>
            </a:pPr>
            <a:r>
              <a:rPr lang="ja-JP" altLang="en-US" sz="2000" dirty="0" smtClean="0"/>
              <a:t>④</a:t>
            </a:r>
            <a:r>
              <a:rPr lang="en-US" altLang="ja-JP" sz="2000" dirty="0" smtClean="0"/>
              <a:t>1929-1936</a:t>
            </a:r>
            <a:r>
              <a:rPr lang="ja-JP" altLang="ja-JP" sz="2000" dirty="0" smtClean="0"/>
              <a:t>年の期間、副総裁を務めたアーネスト・ハー</a:t>
            </a:r>
            <a:r>
              <a:rPr lang="ja-JP" altLang="en-US" sz="2000" dirty="0" smtClean="0"/>
              <a:t>ヴィー</a:t>
            </a:r>
            <a:r>
              <a:rPr lang="ja-JP" altLang="ja-JP" sz="2000" dirty="0" smtClean="0"/>
              <a:t>は、</a:t>
            </a:r>
            <a:r>
              <a:rPr lang="en-US" altLang="ja-JP" sz="2000" dirty="0" smtClean="0">
                <a:solidFill>
                  <a:schemeClr val="accent1"/>
                </a:solidFill>
              </a:rPr>
              <a:t>BoE</a:t>
            </a:r>
            <a:r>
              <a:rPr lang="ja-JP" altLang="ja-JP" sz="2000" dirty="0" smtClean="0">
                <a:solidFill>
                  <a:schemeClr val="accent1"/>
                </a:solidFill>
              </a:rPr>
              <a:t>のフルタイムの職員から副総裁に昇格した最初の人物</a:t>
            </a:r>
          </a:p>
          <a:p>
            <a:pPr marL="109538" indent="0" eaLnBrk="1" hangingPunct="1">
              <a:lnSpc>
                <a:spcPct val="90000"/>
              </a:lnSpc>
              <a:buFont typeface="Wingdings 3" pitchFamily="18" charset="2"/>
              <a:buNone/>
            </a:pPr>
            <a:r>
              <a:rPr lang="ja-JP" altLang="en-US" sz="2000" dirty="0" smtClean="0"/>
              <a:t>⑤</a:t>
            </a:r>
            <a:r>
              <a:rPr lang="en-US" altLang="ja-JP" sz="2000" dirty="0" smtClean="0"/>
              <a:t>1932</a:t>
            </a:r>
            <a:r>
              <a:rPr lang="ja-JP" altLang="ja-JP" sz="2000" dirty="0" smtClean="0"/>
              <a:t>年には、</a:t>
            </a:r>
            <a:r>
              <a:rPr lang="ja-JP" altLang="ja-JP" sz="2000" dirty="0" smtClean="0">
                <a:solidFill>
                  <a:schemeClr val="accent1"/>
                </a:solidFill>
              </a:rPr>
              <a:t>常任理事の職が新設</a:t>
            </a:r>
            <a:r>
              <a:rPr lang="ja-JP" altLang="ja-JP" sz="2000" dirty="0" smtClean="0"/>
              <a:t>された。シティや実業界と結びついたパートタイムの役員から構成されていた時代は、すでに過去のもの</a:t>
            </a:r>
          </a:p>
          <a:p>
            <a:pPr marL="109538" indent="0" eaLnBrk="1" hangingPunct="1">
              <a:lnSpc>
                <a:spcPct val="90000"/>
              </a:lnSpc>
            </a:pPr>
            <a:endParaRPr lang="ja-JP" altLang="en-US" sz="2000" dirty="0" smtClean="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25</a:t>
            </a:fld>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コンテンツ プレースホルダー 1"/>
          <p:cNvSpPr>
            <a:spLocks noGrp="1"/>
          </p:cNvSpPr>
          <p:nvPr>
            <p:ph idx="1"/>
          </p:nvPr>
        </p:nvSpPr>
        <p:spPr/>
        <p:txBody>
          <a:bodyPr/>
          <a:lstStyle/>
          <a:p>
            <a:pPr marL="109538" indent="0" eaLnBrk="1" hangingPunct="1">
              <a:lnSpc>
                <a:spcPct val="80000"/>
              </a:lnSpc>
              <a:buFont typeface="Wingdings 3" pitchFamily="18" charset="2"/>
              <a:buNone/>
            </a:pPr>
            <a:r>
              <a:rPr lang="ja-JP" altLang="ja-JP" sz="1900" smtClean="0"/>
              <a:t>　以上、</a:t>
            </a:r>
            <a:r>
              <a:rPr lang="ja-JP" altLang="en-US" sz="1900" smtClean="0"/>
              <a:t>イングランド銀行</a:t>
            </a:r>
            <a:r>
              <a:rPr lang="ja-JP" altLang="ja-JP" sz="1900" smtClean="0"/>
              <a:t>が近代的な意味における中央銀行へと変貌してきたのはいつかを中央銀行の主要な業務（セントラル･バンキング）を中心に考察をしてきた。</a:t>
            </a:r>
            <a:endParaRPr lang="ja-JP" altLang="en-US" sz="1900" smtClean="0"/>
          </a:p>
          <a:p>
            <a:pPr marL="109538" indent="0" eaLnBrk="1" hangingPunct="1">
              <a:lnSpc>
                <a:spcPct val="80000"/>
              </a:lnSpc>
              <a:buFont typeface="Wingdings 3" pitchFamily="18" charset="2"/>
              <a:buNone/>
            </a:pPr>
            <a:endParaRPr lang="ja-JP" altLang="ja-JP" sz="1900" smtClean="0"/>
          </a:p>
          <a:p>
            <a:pPr marL="109538" indent="0" eaLnBrk="1" hangingPunct="1">
              <a:lnSpc>
                <a:spcPct val="80000"/>
              </a:lnSpc>
              <a:buFont typeface="Wingdings 3" pitchFamily="18" charset="2"/>
              <a:buNone/>
            </a:pPr>
            <a:r>
              <a:rPr lang="ja-JP" altLang="ja-JP" sz="1900" smtClean="0"/>
              <a:t>１．「</a:t>
            </a:r>
            <a:r>
              <a:rPr lang="ja-JP" altLang="ja-JP" sz="1900" smtClean="0">
                <a:solidFill>
                  <a:schemeClr val="accent1"/>
                </a:solidFill>
              </a:rPr>
              <a:t>政府の銀行」：</a:t>
            </a:r>
            <a:r>
              <a:rPr lang="en-US" altLang="ja-JP" sz="1900" smtClean="0">
                <a:solidFill>
                  <a:schemeClr val="accent1"/>
                </a:solidFill>
              </a:rPr>
              <a:t>1694</a:t>
            </a:r>
            <a:r>
              <a:rPr lang="ja-JP" altLang="ja-JP" sz="1900" smtClean="0">
                <a:solidFill>
                  <a:schemeClr val="accent1"/>
                </a:solidFill>
              </a:rPr>
              <a:t>年</a:t>
            </a:r>
            <a:r>
              <a:rPr lang="ja-JP" altLang="ja-JP" sz="1900" smtClean="0"/>
              <a:t>、ロンドンのおける株式組織の銀行として、銀行</a:t>
            </a:r>
            <a:r>
              <a:rPr lang="en-US" altLang="ja-JP" sz="1900" smtClean="0"/>
              <a:t/>
            </a:r>
            <a:br>
              <a:rPr lang="en-US" altLang="ja-JP" sz="1900" smtClean="0"/>
            </a:br>
            <a:r>
              <a:rPr lang="ja-JP" altLang="en-US" sz="1900" smtClean="0"/>
              <a:t>　　</a:t>
            </a:r>
            <a:r>
              <a:rPr lang="ja-JP" altLang="ja-JP" sz="1900" smtClean="0"/>
              <a:t>発行に関する特権を付与されたとはいえ、未だ近代的な中央銀行とは認め</a:t>
            </a:r>
            <a:endParaRPr lang="en-US" altLang="ja-JP" sz="1900" smtClean="0"/>
          </a:p>
          <a:p>
            <a:pPr marL="109538" indent="0" eaLnBrk="1" hangingPunct="1">
              <a:lnSpc>
                <a:spcPct val="80000"/>
              </a:lnSpc>
              <a:buFont typeface="Wingdings 3" pitchFamily="18" charset="2"/>
              <a:buNone/>
            </a:pPr>
            <a:r>
              <a:rPr lang="ja-JP" altLang="en-US" sz="1900" smtClean="0"/>
              <a:t>　　</a:t>
            </a:r>
            <a:r>
              <a:rPr lang="ja-JP" altLang="ja-JP" sz="1900" smtClean="0"/>
              <a:t>がたい。</a:t>
            </a:r>
          </a:p>
          <a:p>
            <a:pPr marL="109538" indent="0" eaLnBrk="1" hangingPunct="1">
              <a:lnSpc>
                <a:spcPct val="80000"/>
              </a:lnSpc>
              <a:buFont typeface="Wingdings 3" pitchFamily="18" charset="2"/>
              <a:buNone/>
            </a:pPr>
            <a:r>
              <a:rPr lang="ja-JP" altLang="ja-JP" sz="1900" smtClean="0"/>
              <a:t>２．</a:t>
            </a:r>
            <a:r>
              <a:rPr lang="en-US" altLang="ja-JP" sz="1900" smtClean="0"/>
              <a:t>BoE</a:t>
            </a:r>
            <a:r>
              <a:rPr lang="ja-JP" altLang="ja-JP" sz="1900" smtClean="0"/>
              <a:t>券が「</a:t>
            </a:r>
            <a:r>
              <a:rPr lang="ja-JP" altLang="ja-JP" sz="1900" smtClean="0">
                <a:solidFill>
                  <a:schemeClr val="accent1"/>
                </a:solidFill>
              </a:rPr>
              <a:t>法貨</a:t>
            </a:r>
            <a:r>
              <a:rPr lang="ja-JP" altLang="ja-JP" sz="1900" smtClean="0"/>
              <a:t>」と規定され、</a:t>
            </a:r>
            <a:r>
              <a:rPr lang="ja-JP" altLang="ja-JP" sz="1900" smtClean="0">
                <a:solidFill>
                  <a:schemeClr val="accent1"/>
                </a:solidFill>
              </a:rPr>
              <a:t>強制通用力が付与（</a:t>
            </a:r>
            <a:r>
              <a:rPr lang="en-US" altLang="ja-JP" sz="1900" smtClean="0">
                <a:solidFill>
                  <a:schemeClr val="accent1"/>
                </a:solidFill>
              </a:rPr>
              <a:t>1833</a:t>
            </a:r>
            <a:r>
              <a:rPr lang="ja-JP" altLang="ja-JP" sz="1900" smtClean="0">
                <a:solidFill>
                  <a:schemeClr val="accent1"/>
                </a:solidFill>
              </a:rPr>
              <a:t>年）</a:t>
            </a:r>
          </a:p>
          <a:p>
            <a:pPr marL="109538" indent="0" eaLnBrk="1" hangingPunct="1">
              <a:lnSpc>
                <a:spcPct val="80000"/>
              </a:lnSpc>
              <a:buFont typeface="Wingdings 3" pitchFamily="18" charset="2"/>
              <a:buNone/>
            </a:pPr>
            <a:r>
              <a:rPr lang="ja-JP" altLang="en-US" sz="1900" smtClean="0"/>
              <a:t>　　</a:t>
            </a:r>
            <a:r>
              <a:rPr lang="en-US" altLang="ja-JP" sz="1900" smtClean="0"/>
              <a:t>1826</a:t>
            </a:r>
            <a:r>
              <a:rPr lang="ja-JP" altLang="ja-JP" sz="1900" smtClean="0"/>
              <a:t>年の法律が制定：</a:t>
            </a:r>
            <a:r>
              <a:rPr lang="en-US" altLang="ja-JP" sz="1900" smtClean="0"/>
              <a:t>BoE</a:t>
            </a:r>
            <a:r>
              <a:rPr lang="ja-JP" altLang="ja-JP" sz="1900" smtClean="0"/>
              <a:t>の銀行券発行の独占権を廃止し、地方信用を</a:t>
            </a:r>
            <a:endParaRPr lang="en-US" altLang="ja-JP" sz="1900" smtClean="0"/>
          </a:p>
          <a:p>
            <a:pPr marL="109538" indent="0" eaLnBrk="1" hangingPunct="1">
              <a:lnSpc>
                <a:spcPct val="80000"/>
              </a:lnSpc>
              <a:buFont typeface="Wingdings 3" pitchFamily="18" charset="2"/>
              <a:buNone/>
            </a:pPr>
            <a:r>
              <a:rPr lang="ja-JP" altLang="en-US" sz="1900" smtClean="0"/>
              <a:t>　　</a:t>
            </a:r>
            <a:r>
              <a:rPr lang="ja-JP" altLang="ja-JP" sz="1900" smtClean="0"/>
              <a:t>改善。また、ロンドンから</a:t>
            </a:r>
            <a:r>
              <a:rPr lang="en-US" altLang="ja-JP" sz="1900" smtClean="0"/>
              <a:t>65</a:t>
            </a:r>
            <a:r>
              <a:rPr lang="ja-JP" altLang="ja-JP" sz="1900" smtClean="0"/>
              <a:t>マイル以遠における株式組織の発券銀行の創</a:t>
            </a:r>
            <a:endParaRPr lang="ja-JP" altLang="en-US" sz="1900" smtClean="0"/>
          </a:p>
          <a:p>
            <a:pPr marL="109538" indent="0" eaLnBrk="1" hangingPunct="1">
              <a:lnSpc>
                <a:spcPct val="80000"/>
              </a:lnSpc>
              <a:buFont typeface="Wingdings 3" pitchFamily="18" charset="2"/>
              <a:buNone/>
            </a:pPr>
            <a:r>
              <a:rPr lang="ja-JP" altLang="ja-JP" sz="1900" smtClean="0"/>
              <a:t>　　設をみとめた。</a:t>
            </a:r>
          </a:p>
          <a:p>
            <a:pPr marL="109538" indent="0" eaLnBrk="1" hangingPunct="1">
              <a:lnSpc>
                <a:spcPct val="80000"/>
              </a:lnSpc>
              <a:buFont typeface="Wingdings 3" pitchFamily="18" charset="2"/>
              <a:buNone/>
            </a:pPr>
            <a:r>
              <a:rPr lang="ja-JP" altLang="en-US" sz="1900" smtClean="0"/>
              <a:t>　　</a:t>
            </a:r>
            <a:r>
              <a:rPr lang="ja-JP" altLang="ja-JP" sz="1900" smtClean="0">
                <a:solidFill>
                  <a:schemeClr val="accent1"/>
                </a:solidFill>
              </a:rPr>
              <a:t>ジョプリン</a:t>
            </a:r>
            <a:r>
              <a:rPr lang="ja-JP" altLang="ja-JP" sz="1900" smtClean="0"/>
              <a:t>は</a:t>
            </a:r>
            <a:r>
              <a:rPr lang="ja-JP" altLang="ja-JP" sz="1900" smtClean="0">
                <a:solidFill>
                  <a:schemeClr val="accent2"/>
                </a:solidFill>
              </a:rPr>
              <a:t>ロンドンにおける預金銀行の適法性</a:t>
            </a:r>
            <a:r>
              <a:rPr lang="ja-JP" altLang="ja-JP" sz="1900" smtClean="0"/>
              <a:t>を初めて指摘</a:t>
            </a:r>
          </a:p>
          <a:p>
            <a:pPr marL="109538" indent="0" eaLnBrk="1" hangingPunct="1">
              <a:lnSpc>
                <a:spcPct val="80000"/>
              </a:lnSpc>
              <a:buFont typeface="Wingdings 3" pitchFamily="18" charset="2"/>
              <a:buNone/>
            </a:pPr>
            <a:r>
              <a:rPr lang="ja-JP" altLang="en-US" sz="1900" smtClean="0"/>
              <a:t>　　</a:t>
            </a:r>
            <a:r>
              <a:rPr lang="ja-JP" altLang="ja-JP" sz="1900" smtClean="0"/>
              <a:t>同法は、</a:t>
            </a:r>
            <a:r>
              <a:rPr lang="ja-JP" altLang="ja-JP" sz="1900" smtClean="0">
                <a:solidFill>
                  <a:schemeClr val="accent2"/>
                </a:solidFill>
              </a:rPr>
              <a:t>小切手を発行する株式銀行の適法性</a:t>
            </a:r>
            <a:r>
              <a:rPr lang="ja-JP" altLang="ja-JP" sz="1900" smtClean="0"/>
              <a:t>も確認したので、</a:t>
            </a:r>
            <a:r>
              <a:rPr lang="ja-JP" altLang="en-US" sz="1900" smtClean="0"/>
              <a:t>イングランド</a:t>
            </a:r>
          </a:p>
          <a:p>
            <a:pPr marL="109538" indent="0" eaLnBrk="1" hangingPunct="1">
              <a:lnSpc>
                <a:spcPct val="80000"/>
              </a:lnSpc>
              <a:buFont typeface="Wingdings 3" pitchFamily="18" charset="2"/>
              <a:buNone/>
            </a:pPr>
            <a:r>
              <a:rPr lang="ja-JP" altLang="en-US" sz="1900" smtClean="0"/>
              <a:t>　　銀行</a:t>
            </a:r>
            <a:r>
              <a:rPr lang="ja-JP" altLang="ja-JP" sz="1900" smtClean="0"/>
              <a:t>はこれに反対</a:t>
            </a:r>
            <a:endParaRPr lang="en-US" altLang="ja-JP" sz="1900" smtClean="0"/>
          </a:p>
          <a:p>
            <a:pPr marL="109538" indent="0" eaLnBrk="1" hangingPunct="1">
              <a:lnSpc>
                <a:spcPct val="80000"/>
              </a:lnSpc>
              <a:buFont typeface="Wingdings 3" pitchFamily="18" charset="2"/>
              <a:buNone/>
            </a:pPr>
            <a:r>
              <a:rPr lang="ja-JP" altLang="en-US" sz="1900" smtClean="0"/>
              <a:t>　　しかし、</a:t>
            </a:r>
            <a:r>
              <a:rPr lang="ja-JP" altLang="ja-JP" sz="1900" smtClean="0"/>
              <a:t>同法の成立後、</a:t>
            </a:r>
            <a:r>
              <a:rPr lang="ja-JP" altLang="ja-JP" sz="1900" smtClean="0">
                <a:solidFill>
                  <a:schemeClr val="accent1"/>
                </a:solidFill>
              </a:rPr>
              <a:t>ロンドン・ウェストミンスター銀行</a:t>
            </a:r>
            <a:r>
              <a:rPr lang="ja-JP" altLang="ja-JP" sz="1900" smtClean="0"/>
              <a:t>などの</a:t>
            </a:r>
            <a:r>
              <a:rPr lang="ja-JP" altLang="ja-JP" sz="1900" smtClean="0">
                <a:solidFill>
                  <a:schemeClr val="accent1"/>
                </a:solidFill>
              </a:rPr>
              <a:t>株式銀行</a:t>
            </a:r>
            <a:r>
              <a:rPr lang="ja-JP" altLang="ja-JP" sz="1900" smtClean="0"/>
              <a:t>が</a:t>
            </a:r>
            <a:endParaRPr lang="ja-JP" altLang="en-US" sz="1900" smtClean="0"/>
          </a:p>
          <a:p>
            <a:pPr marL="109538" indent="0" eaLnBrk="1" hangingPunct="1">
              <a:lnSpc>
                <a:spcPct val="80000"/>
              </a:lnSpc>
              <a:buFont typeface="Wingdings 3" pitchFamily="18" charset="2"/>
              <a:buNone/>
            </a:pPr>
            <a:r>
              <a:rPr lang="ja-JP" altLang="ja-JP" sz="1900" smtClean="0">
                <a:solidFill>
                  <a:schemeClr val="accent1"/>
                </a:solidFill>
              </a:rPr>
              <a:t>　　次々と</a:t>
            </a:r>
            <a:r>
              <a:rPr lang="ja-JP" altLang="ja-JP" sz="1900" smtClean="0"/>
              <a:t>ロンドンに設立された</a:t>
            </a: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Ⅴ　結びにかえて（</a:t>
            </a:r>
            <a:r>
              <a:rPr lang="en-US" altLang="ja-JP" dirty="0">
                <a:effectLst/>
              </a:rPr>
              <a:t>1</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26</a:t>
            </a:fld>
            <a:endParaRPr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コンテンツ プレースホルダー 1"/>
          <p:cNvSpPr>
            <a:spLocks noGrp="1"/>
          </p:cNvSpPr>
          <p:nvPr>
            <p:ph idx="1"/>
          </p:nvPr>
        </p:nvSpPr>
        <p:spPr/>
        <p:txBody>
          <a:bodyPr/>
          <a:lstStyle/>
          <a:p>
            <a:pPr marL="109538" indent="0" eaLnBrk="1" hangingPunct="1">
              <a:lnSpc>
                <a:spcPct val="80000"/>
              </a:lnSpc>
              <a:buFont typeface="Wingdings 3" pitchFamily="18" charset="2"/>
              <a:buNone/>
            </a:pPr>
            <a:r>
              <a:rPr lang="ja-JP" altLang="ja-JP" sz="1800" smtClean="0"/>
              <a:t>３．</a:t>
            </a:r>
            <a:r>
              <a:rPr lang="en-US" altLang="ja-JP" sz="1800" smtClean="0"/>
              <a:t>BoE</a:t>
            </a:r>
            <a:r>
              <a:rPr lang="ja-JP" altLang="ja-JP" sz="1800" smtClean="0"/>
              <a:t>による発券独占を事実上規定した</a:t>
            </a:r>
            <a:r>
              <a:rPr lang="en-US" altLang="ja-JP" sz="1800" smtClean="0">
                <a:solidFill>
                  <a:schemeClr val="accent1"/>
                </a:solidFill>
              </a:rPr>
              <a:t>1844</a:t>
            </a:r>
            <a:r>
              <a:rPr lang="ja-JP" altLang="ja-JP" sz="1800" smtClean="0">
                <a:solidFill>
                  <a:schemeClr val="accent1"/>
                </a:solidFill>
              </a:rPr>
              <a:t>年ピール銀行法</a:t>
            </a:r>
            <a:endParaRPr lang="ja-JP" altLang="en-US" sz="1800" smtClean="0"/>
          </a:p>
          <a:p>
            <a:pPr marL="109538" indent="0" eaLnBrk="1" hangingPunct="1">
              <a:lnSpc>
                <a:spcPct val="80000"/>
              </a:lnSpc>
              <a:buFont typeface="Wingdings 3" pitchFamily="18" charset="2"/>
              <a:buNone/>
            </a:pPr>
            <a:endParaRPr lang="ja-JP" altLang="ja-JP" sz="1800" smtClean="0"/>
          </a:p>
          <a:p>
            <a:pPr marL="109538" indent="0" eaLnBrk="1" hangingPunct="1">
              <a:lnSpc>
                <a:spcPct val="80000"/>
              </a:lnSpc>
            </a:pPr>
            <a:r>
              <a:rPr lang="ja-JP" altLang="ja-JP" sz="1800" smtClean="0"/>
              <a:t>イングランドとウェールズにおける新規銀行による新たな発券を禁止</a:t>
            </a:r>
            <a:endParaRPr lang="ja-JP" altLang="en-US" sz="1800" smtClean="0"/>
          </a:p>
          <a:p>
            <a:pPr marL="109538" indent="0" eaLnBrk="1" hangingPunct="1">
              <a:lnSpc>
                <a:spcPct val="80000"/>
              </a:lnSpc>
            </a:pPr>
            <a:endParaRPr lang="ja-JP" altLang="ja-JP" sz="1800" smtClean="0"/>
          </a:p>
          <a:p>
            <a:pPr marL="109538" indent="0" eaLnBrk="1" hangingPunct="1">
              <a:lnSpc>
                <a:spcPct val="80000"/>
              </a:lnSpc>
            </a:pPr>
            <a:r>
              <a:rPr lang="ja-JP" altLang="ja-JP" sz="1800" smtClean="0"/>
              <a:t>イングランド等における個人銀行および株式銀行はその発券業務を</a:t>
            </a:r>
            <a:r>
              <a:rPr lang="en-US" altLang="ja-JP" sz="1800" smtClean="0"/>
              <a:t>20</a:t>
            </a:r>
            <a:r>
              <a:rPr lang="ja-JP" altLang="ja-JP" sz="1800" smtClean="0"/>
              <a:t>世紀にいた</a:t>
            </a:r>
            <a:endParaRPr lang="ja-JP" altLang="en-US" sz="1800" smtClean="0"/>
          </a:p>
          <a:p>
            <a:pPr marL="109538" indent="0" eaLnBrk="1" hangingPunct="1">
              <a:lnSpc>
                <a:spcPct val="80000"/>
              </a:lnSpc>
              <a:buFont typeface="Wingdings 3" pitchFamily="18" charset="2"/>
              <a:buNone/>
            </a:pPr>
            <a:r>
              <a:rPr lang="ja-JP" altLang="ja-JP" sz="1800" smtClean="0"/>
              <a:t>るまで継続した。実際、統計上、同地方における</a:t>
            </a:r>
            <a:r>
              <a:rPr lang="ja-JP" altLang="ja-JP" sz="1800" smtClean="0">
                <a:solidFill>
                  <a:schemeClr val="accent1"/>
                </a:solidFill>
              </a:rPr>
              <a:t>流通銀行券が</a:t>
            </a:r>
            <a:r>
              <a:rPr lang="ja-JP" altLang="en-US" sz="1800" smtClean="0">
                <a:solidFill>
                  <a:schemeClr val="accent1"/>
                </a:solidFill>
              </a:rPr>
              <a:t>イングランド銀行</a:t>
            </a:r>
            <a:r>
              <a:rPr lang="ja-JP" altLang="ja-JP" sz="1800" smtClean="0">
                <a:solidFill>
                  <a:schemeClr val="accent1"/>
                </a:solidFill>
              </a:rPr>
              <a:t>券</a:t>
            </a:r>
            <a:endParaRPr lang="ja-JP" altLang="en-US" sz="1800" smtClean="0">
              <a:solidFill>
                <a:schemeClr val="accent1"/>
              </a:solidFill>
            </a:endParaRPr>
          </a:p>
          <a:p>
            <a:pPr marL="109538" indent="0" eaLnBrk="1" hangingPunct="1">
              <a:lnSpc>
                <a:spcPct val="80000"/>
              </a:lnSpc>
              <a:buFont typeface="Wingdings 3" pitchFamily="18" charset="2"/>
              <a:buNone/>
            </a:pPr>
            <a:r>
              <a:rPr lang="ja-JP" altLang="ja-JP" sz="1800" smtClean="0">
                <a:solidFill>
                  <a:schemeClr val="accent1"/>
                </a:solidFill>
              </a:rPr>
              <a:t>によってのみ充足されたのは</a:t>
            </a:r>
            <a:r>
              <a:rPr lang="en-US" altLang="ja-JP" sz="1800" smtClean="0">
                <a:solidFill>
                  <a:schemeClr val="accent2"/>
                </a:solidFill>
              </a:rPr>
              <a:t>1921</a:t>
            </a:r>
            <a:r>
              <a:rPr lang="ja-JP" altLang="ja-JP" sz="1800" smtClean="0">
                <a:solidFill>
                  <a:schemeClr val="accent2"/>
                </a:solidFill>
              </a:rPr>
              <a:t>年</a:t>
            </a:r>
          </a:p>
          <a:p>
            <a:pPr marL="109538" indent="0" eaLnBrk="1" hangingPunct="1">
              <a:lnSpc>
                <a:spcPct val="80000"/>
              </a:lnSpc>
            </a:pPr>
            <a:r>
              <a:rPr lang="ja-JP" altLang="ja-JP" sz="1800" smtClean="0"/>
              <a:t>第一次世界大戦で大量の</a:t>
            </a:r>
            <a:r>
              <a:rPr lang="ja-JP" altLang="ja-JP" sz="1800" smtClean="0">
                <a:solidFill>
                  <a:schemeClr val="accent1"/>
                </a:solidFill>
              </a:rPr>
              <a:t>政府紙幣「カレンシーノート」</a:t>
            </a:r>
            <a:r>
              <a:rPr lang="ja-JP" altLang="ja-JP" sz="1800" smtClean="0"/>
              <a:t>が</a:t>
            </a:r>
            <a:r>
              <a:rPr lang="en-US" altLang="ja-JP" sz="1800" smtClean="0"/>
              <a:t>BoE</a:t>
            </a:r>
            <a:r>
              <a:rPr lang="ja-JP" altLang="ja-JP" sz="1800" smtClean="0"/>
              <a:t>券と同時に流通</a:t>
            </a:r>
          </a:p>
          <a:p>
            <a:pPr marL="109538" indent="0" eaLnBrk="1" hangingPunct="1">
              <a:lnSpc>
                <a:spcPct val="80000"/>
              </a:lnSpc>
            </a:pPr>
            <a:r>
              <a:rPr lang="ja-JP" altLang="ja-JP" sz="1800" smtClean="0"/>
              <a:t>当時の現金通貨としては、金銀貨等のコインや補助貨幣としての銅貨等のほかに、</a:t>
            </a:r>
            <a:endParaRPr lang="ja-JP" altLang="en-US" sz="1800" smtClean="0"/>
          </a:p>
          <a:p>
            <a:pPr marL="109538" indent="0" eaLnBrk="1" hangingPunct="1">
              <a:lnSpc>
                <a:spcPct val="80000"/>
              </a:lnSpc>
            </a:pPr>
            <a:r>
              <a:rPr lang="ja-JP" altLang="en-US" sz="1800" smtClean="0"/>
              <a:t>イングランド銀行</a:t>
            </a:r>
            <a:r>
              <a:rPr lang="ja-JP" altLang="ja-JP" sz="1800" smtClean="0"/>
              <a:t>券やカレンシーノートが流通しており、</a:t>
            </a:r>
            <a:r>
              <a:rPr lang="ja-JP" altLang="en-US" sz="1800" smtClean="0"/>
              <a:t>イングランド銀行</a:t>
            </a:r>
            <a:r>
              <a:rPr lang="ja-JP" altLang="ja-JP" sz="1800" smtClean="0"/>
              <a:t>が紙幣が独占していたとは言えない</a:t>
            </a:r>
          </a:p>
          <a:p>
            <a:pPr marL="109538" indent="0" eaLnBrk="1" hangingPunct="1">
              <a:lnSpc>
                <a:spcPct val="80000"/>
              </a:lnSpc>
            </a:pPr>
            <a:r>
              <a:rPr lang="ja-JP" altLang="ja-JP" sz="1800" smtClean="0"/>
              <a:t>民間銀行の銀行券が流通界から姿を消すのは、</a:t>
            </a:r>
            <a:r>
              <a:rPr lang="en-US" altLang="ja-JP" sz="1800" smtClean="0"/>
              <a:t>1928</a:t>
            </a:r>
            <a:r>
              <a:rPr lang="ja-JP" altLang="ja-JP" sz="1800" smtClean="0"/>
              <a:t>年の「カレンシーノートおよび</a:t>
            </a:r>
            <a:r>
              <a:rPr lang="ja-JP" altLang="en-US" sz="1800" smtClean="0"/>
              <a:t>イングランド銀行</a:t>
            </a:r>
            <a:r>
              <a:rPr lang="ja-JP" altLang="ja-JP" sz="1800" smtClean="0"/>
              <a:t>券法」以降</a:t>
            </a:r>
          </a:p>
          <a:p>
            <a:pPr marL="109538" indent="0" eaLnBrk="1" hangingPunct="1">
              <a:lnSpc>
                <a:spcPct val="80000"/>
              </a:lnSpc>
            </a:pPr>
            <a:r>
              <a:rPr lang="ja-JP" altLang="en-US" sz="1800" smtClean="0"/>
              <a:t>イングランド銀行</a:t>
            </a:r>
            <a:r>
              <a:rPr lang="ja-JP" altLang="ja-JP" sz="1800" smtClean="0"/>
              <a:t>券の流通高は、</a:t>
            </a:r>
            <a:r>
              <a:rPr lang="en-US" altLang="ja-JP" sz="1800" smtClean="0"/>
              <a:t>1913</a:t>
            </a:r>
            <a:r>
              <a:rPr lang="ja-JP" altLang="ja-JP" sz="1800" smtClean="0"/>
              <a:t>年の約</a:t>
            </a:r>
            <a:r>
              <a:rPr lang="en-US" altLang="ja-JP" sz="1800" smtClean="0"/>
              <a:t>5,518</a:t>
            </a:r>
            <a:r>
              <a:rPr lang="ja-JP" altLang="ja-JP" sz="1800" smtClean="0"/>
              <a:t>万ポンドから</a:t>
            </a:r>
            <a:r>
              <a:rPr lang="en-US" altLang="ja-JP" sz="1800" smtClean="0">
                <a:solidFill>
                  <a:schemeClr val="accent2"/>
                </a:solidFill>
              </a:rPr>
              <a:t>1930</a:t>
            </a:r>
            <a:r>
              <a:rPr lang="ja-JP" altLang="ja-JP" sz="1800" smtClean="0">
                <a:solidFill>
                  <a:schemeClr val="accent2"/>
                </a:solidFill>
              </a:rPr>
              <a:t>年の</a:t>
            </a:r>
            <a:r>
              <a:rPr lang="en-US" altLang="ja-JP" sz="1800" smtClean="0">
                <a:solidFill>
                  <a:schemeClr val="accent2"/>
                </a:solidFill>
              </a:rPr>
              <a:t>4</a:t>
            </a:r>
            <a:r>
              <a:rPr lang="ja-JP" altLang="ja-JP" sz="1800" smtClean="0">
                <a:solidFill>
                  <a:schemeClr val="accent2"/>
                </a:solidFill>
              </a:rPr>
              <a:t>億</a:t>
            </a:r>
            <a:endParaRPr lang="ja-JP" altLang="en-US" sz="1800" smtClean="0">
              <a:solidFill>
                <a:schemeClr val="accent2"/>
              </a:solidFill>
            </a:endParaRPr>
          </a:p>
          <a:p>
            <a:pPr marL="109538" indent="0" eaLnBrk="1" hangingPunct="1">
              <a:lnSpc>
                <a:spcPct val="80000"/>
              </a:lnSpc>
              <a:buFont typeface="Wingdings 3" pitchFamily="18" charset="2"/>
              <a:buNone/>
            </a:pPr>
            <a:r>
              <a:rPr lang="en-US" altLang="ja-JP" sz="1800" smtClean="0">
                <a:solidFill>
                  <a:schemeClr val="accent2"/>
                </a:solidFill>
              </a:rPr>
              <a:t>1512</a:t>
            </a:r>
            <a:r>
              <a:rPr lang="ja-JP" altLang="ja-JP" sz="1800" smtClean="0">
                <a:solidFill>
                  <a:schemeClr val="accent2"/>
                </a:solidFill>
              </a:rPr>
              <a:t>万ポンドのピーク</a:t>
            </a:r>
            <a:r>
              <a:rPr lang="ja-JP" altLang="ja-JP" sz="1800" smtClean="0"/>
              <a:t>をつけるまでに激増→</a:t>
            </a:r>
            <a:r>
              <a:rPr lang="ja-JP" altLang="en-US" sz="1800" smtClean="0"/>
              <a:t>イングランド銀行</a:t>
            </a:r>
            <a:r>
              <a:rPr lang="ja-JP" altLang="ja-JP" sz="1800" smtClean="0"/>
              <a:t>は、</a:t>
            </a:r>
            <a:r>
              <a:rPr lang="ja-JP" altLang="ja-JP" sz="1800" smtClean="0">
                <a:solidFill>
                  <a:schemeClr val="accent1"/>
                </a:solidFill>
              </a:rPr>
              <a:t>イギリスにおける唯一の発券銀行</a:t>
            </a:r>
            <a:r>
              <a:rPr lang="ja-JP" altLang="ja-JP" sz="1800" smtClean="0"/>
              <a:t>となった</a:t>
            </a: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Ⅴ　結びにかえて（</a:t>
            </a:r>
            <a:r>
              <a:rPr lang="en-US" altLang="ja-JP" dirty="0">
                <a:effectLst/>
              </a:rPr>
              <a:t>2</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27</a:t>
            </a:fld>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コンテンツ プレースホルダー 1"/>
          <p:cNvSpPr>
            <a:spLocks noGrp="1"/>
          </p:cNvSpPr>
          <p:nvPr>
            <p:ph idx="1"/>
          </p:nvPr>
        </p:nvSpPr>
        <p:spPr>
          <a:xfrm>
            <a:off x="457200" y="1557338"/>
            <a:ext cx="8229600" cy="4319587"/>
          </a:xfrm>
        </p:spPr>
        <p:txBody>
          <a:bodyPr/>
          <a:lstStyle/>
          <a:p>
            <a:pPr marL="109538" indent="0" eaLnBrk="1" hangingPunct="1">
              <a:buFont typeface="Wingdings 3" pitchFamily="18" charset="2"/>
              <a:buNone/>
            </a:pPr>
            <a:r>
              <a:rPr lang="en-US" altLang="ja-JP" sz="2400" smtClean="0"/>
              <a:t>4</a:t>
            </a:r>
            <a:r>
              <a:rPr lang="ja-JP" altLang="ja-JP" sz="2400" smtClean="0"/>
              <a:t>．中央銀行の中心的な機能が「最後の貸し手」機能であると</a:t>
            </a:r>
            <a:endParaRPr lang="en-US" altLang="ja-JP" sz="2400" smtClean="0"/>
          </a:p>
          <a:p>
            <a:pPr marL="109538" indent="0" eaLnBrk="1" hangingPunct="1">
              <a:buFont typeface="Wingdings 3" pitchFamily="18" charset="2"/>
              <a:buNone/>
            </a:pPr>
            <a:r>
              <a:rPr lang="ja-JP" altLang="en-US" sz="2400" smtClean="0"/>
              <a:t>　　</a:t>
            </a:r>
            <a:r>
              <a:rPr lang="ja-JP" altLang="ja-JP" sz="2400" smtClean="0"/>
              <a:t>の主張</a:t>
            </a:r>
          </a:p>
          <a:p>
            <a:pPr marL="109538" indent="0" eaLnBrk="1" hangingPunct="1"/>
            <a:r>
              <a:rPr lang="ja-JP" altLang="ja-JP" sz="2400" smtClean="0"/>
              <a:t>「バジョット原理」を提唱した『ロンバード街』が公刊された</a:t>
            </a:r>
            <a:r>
              <a:rPr lang="en-US" altLang="ja-JP" sz="2400" smtClean="0">
                <a:solidFill>
                  <a:schemeClr val="accent1"/>
                </a:solidFill>
              </a:rPr>
              <a:t>1873</a:t>
            </a:r>
            <a:r>
              <a:rPr lang="ja-JP" altLang="ja-JP" sz="2400" smtClean="0">
                <a:solidFill>
                  <a:schemeClr val="accent1"/>
                </a:solidFill>
              </a:rPr>
              <a:t>年</a:t>
            </a:r>
          </a:p>
          <a:p>
            <a:pPr marL="109538" indent="0" eaLnBrk="1" hangingPunct="1"/>
            <a:r>
              <a:rPr lang="ja-JP" altLang="ja-JP" sz="2400" smtClean="0"/>
              <a:t>学界の多数意見を構成：実際、筆者（春井［</a:t>
            </a:r>
            <a:r>
              <a:rPr lang="en-US" altLang="ja-JP" sz="2400" smtClean="0"/>
              <a:t>1997</a:t>
            </a:r>
            <a:r>
              <a:rPr lang="ja-JP" altLang="ja-JP" sz="2400" smtClean="0"/>
              <a:t>］）もこの説を一時掲げた</a:t>
            </a:r>
          </a:p>
          <a:p>
            <a:pPr marL="109538" indent="0" eaLnBrk="1" hangingPunct="1"/>
            <a:r>
              <a:rPr lang="ja-JP" altLang="ja-JP" sz="2400" smtClean="0"/>
              <a:t>グッドハートやハーヴィーが重視する</a:t>
            </a:r>
            <a:r>
              <a:rPr lang="ja-JP" altLang="ja-JP" sz="2400" smtClean="0">
                <a:solidFill>
                  <a:schemeClr val="accent2"/>
                </a:solidFill>
              </a:rPr>
              <a:t>非競争的でかつ非利潤最大化的な公共政策を意識的に実行</a:t>
            </a:r>
            <a:r>
              <a:rPr lang="ja-JP" altLang="ja-JP" sz="2400" smtClean="0"/>
              <a:t>する視点：</a:t>
            </a:r>
            <a:r>
              <a:rPr lang="en-US" altLang="ja-JP" sz="2400" smtClean="0"/>
              <a:t>20</a:t>
            </a:r>
            <a:r>
              <a:rPr lang="ja-JP" altLang="ja-JP" sz="2400" smtClean="0"/>
              <a:t>世紀初め</a:t>
            </a:r>
          </a:p>
          <a:p>
            <a:pPr marL="109538" indent="0" eaLnBrk="1" hangingPunct="1">
              <a:buFont typeface="Wingdings 3" pitchFamily="18" charset="2"/>
              <a:buNone/>
            </a:pPr>
            <a:r>
              <a:rPr lang="ja-JP" altLang="ja-JP" sz="2400" smtClean="0"/>
              <a:t>５．町田説：</a:t>
            </a:r>
            <a:r>
              <a:rPr lang="ja-JP" altLang="en-US" sz="2400" smtClean="0"/>
              <a:t>イングランド銀行</a:t>
            </a:r>
            <a:r>
              <a:rPr lang="ja-JP" altLang="ja-JP" sz="2400" smtClean="0"/>
              <a:t>の本店が、その支店と異なり、「商業銀行的性格から脱してした」</a:t>
            </a:r>
          </a:p>
          <a:p>
            <a:pPr marL="109538" indent="0" eaLnBrk="1" hangingPunct="1"/>
            <a:r>
              <a:rPr lang="ja-JP" altLang="ja-JP" sz="2400" smtClean="0"/>
              <a:t>その論拠の頑健性に疑問（</a:t>
            </a:r>
            <a:r>
              <a:rPr lang="en-US" altLang="ja-JP" sz="2400" smtClean="0"/>
              <a:t>1885</a:t>
            </a:r>
            <a:r>
              <a:rPr lang="ja-JP" altLang="ja-JP" sz="2400" smtClean="0"/>
              <a:t>年～</a:t>
            </a:r>
            <a:r>
              <a:rPr lang="en-US" altLang="ja-JP" sz="2400" smtClean="0"/>
              <a:t>1890</a:t>
            </a:r>
            <a:r>
              <a:rPr lang="ja-JP" altLang="ja-JP" sz="2400" smtClean="0"/>
              <a:t>年ころ）</a:t>
            </a:r>
          </a:p>
          <a:p>
            <a:pPr marL="109538" indent="0" eaLnBrk="1" hangingPunct="1"/>
            <a:endParaRPr lang="ja-JP" altLang="en-US" sz="240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Ⅴ　結びにかえて（</a:t>
            </a:r>
            <a:r>
              <a:rPr lang="en-US" altLang="ja-JP" dirty="0">
                <a:effectLst/>
              </a:rPr>
              <a:t>3</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28</a:t>
            </a:fld>
            <a:endParaRPr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コンテンツ プレースホルダー 1"/>
          <p:cNvSpPr>
            <a:spLocks noGrp="1"/>
          </p:cNvSpPr>
          <p:nvPr>
            <p:ph idx="1"/>
          </p:nvPr>
        </p:nvSpPr>
        <p:spPr>
          <a:xfrm>
            <a:off x="457200" y="1214438"/>
            <a:ext cx="8229600" cy="4827587"/>
          </a:xfrm>
        </p:spPr>
        <p:txBody>
          <a:bodyPr/>
          <a:lstStyle/>
          <a:p>
            <a:pPr marL="109538" indent="0" eaLnBrk="1" hangingPunct="1">
              <a:lnSpc>
                <a:spcPct val="80000"/>
              </a:lnSpc>
              <a:buFont typeface="Wingdings 3" pitchFamily="18" charset="2"/>
              <a:buNone/>
            </a:pPr>
            <a:r>
              <a:rPr lang="ja-JP" altLang="ja-JP" sz="1800" smtClean="0">
                <a:solidFill>
                  <a:schemeClr val="accent2"/>
                </a:solidFill>
              </a:rPr>
              <a:t>６．</a:t>
            </a:r>
            <a:r>
              <a:rPr lang="en-US" altLang="ja-JP" sz="1800" smtClean="0">
                <a:solidFill>
                  <a:schemeClr val="accent2"/>
                </a:solidFill>
              </a:rPr>
              <a:t>BoE</a:t>
            </a:r>
            <a:r>
              <a:rPr lang="ja-JP" altLang="ja-JP" sz="1800" smtClean="0">
                <a:solidFill>
                  <a:schemeClr val="accent2"/>
                </a:solidFill>
              </a:rPr>
              <a:t>が</a:t>
            </a:r>
            <a:r>
              <a:rPr lang="ja-JP" altLang="ja-JP" sz="1800" smtClean="0"/>
              <a:t>非競争的でかつ非利潤最大化的な公共政策を意識的に実行するようになり、また、</a:t>
            </a:r>
            <a:r>
              <a:rPr lang="en-US" altLang="ja-JP" sz="1800" smtClean="0"/>
              <a:t>BoE</a:t>
            </a:r>
            <a:r>
              <a:rPr lang="ja-JP" altLang="ja-JP" sz="1800" smtClean="0"/>
              <a:t>総裁が</a:t>
            </a:r>
            <a:r>
              <a:rPr lang="ja-JP" altLang="ja-JP" sz="1800" smtClean="0">
                <a:solidFill>
                  <a:schemeClr val="accent2"/>
                </a:solidFill>
              </a:rPr>
              <a:t>中央銀行の所管業務に熟達</a:t>
            </a:r>
            <a:r>
              <a:rPr lang="ja-JP" altLang="ja-JP" sz="1800" smtClean="0"/>
              <a:t>するのに必要な十分に長期的な期間にわたり総裁として在任することができた</a:t>
            </a:r>
            <a:r>
              <a:rPr lang="ja-JP" altLang="ja-JP" sz="1800" smtClean="0">
                <a:solidFill>
                  <a:schemeClr val="accent2"/>
                </a:solidFill>
              </a:rPr>
              <a:t>ノーマン総裁の時代</a:t>
            </a:r>
            <a:r>
              <a:rPr lang="ja-JP" altLang="ja-JP" sz="1800" smtClean="0"/>
              <a:t>（在任期間は</a:t>
            </a:r>
            <a:endParaRPr lang="ja-JP" altLang="en-US" sz="1800" smtClean="0"/>
          </a:p>
          <a:p>
            <a:pPr marL="109538" indent="0" eaLnBrk="1" hangingPunct="1">
              <a:lnSpc>
                <a:spcPct val="80000"/>
              </a:lnSpc>
              <a:buFont typeface="Wingdings 3" pitchFamily="18" charset="2"/>
              <a:buNone/>
            </a:pPr>
            <a:r>
              <a:rPr lang="en-US" altLang="ja-JP" sz="1800" smtClean="0"/>
              <a:t>1920-44</a:t>
            </a:r>
            <a:r>
              <a:rPr lang="ja-JP" altLang="ja-JP" sz="1800" smtClean="0"/>
              <a:t>年の</a:t>
            </a:r>
            <a:r>
              <a:rPr lang="en-US" altLang="ja-JP" sz="1800" smtClean="0"/>
              <a:t>24</a:t>
            </a:r>
            <a:r>
              <a:rPr lang="ja-JP" altLang="ja-JP" sz="1800" smtClean="0"/>
              <a:t>年間）に</a:t>
            </a:r>
            <a:r>
              <a:rPr lang="en-US" altLang="ja-JP" sz="1800" smtClean="0"/>
              <a:t>BoE</a:t>
            </a:r>
            <a:r>
              <a:rPr lang="ja-JP" altLang="ja-JP" sz="1800" smtClean="0"/>
              <a:t>が近代的な意味における中央銀行へと変貌したとする主張</a:t>
            </a:r>
            <a:r>
              <a:rPr lang="en-US" altLang="ja-JP" sz="1800" smtClean="0"/>
              <a:t/>
            </a:r>
            <a:br>
              <a:rPr lang="en-US" altLang="ja-JP" sz="1800" smtClean="0"/>
            </a:br>
            <a:r>
              <a:rPr lang="ja-JP" altLang="ja-JP" sz="1800" smtClean="0"/>
              <a:t>①「マクミラン委員会のいう「</a:t>
            </a:r>
            <a:r>
              <a:rPr lang="ja-JP" altLang="ja-JP" sz="1800" smtClean="0">
                <a:solidFill>
                  <a:schemeClr val="accent2"/>
                </a:solidFill>
              </a:rPr>
              <a:t>完全な中央銀行</a:t>
            </a:r>
            <a:r>
              <a:rPr lang="ja-JP" altLang="ja-JP" sz="1800" smtClean="0"/>
              <a:t>」業務を指摘する</a:t>
            </a:r>
            <a:r>
              <a:rPr lang="ja-JP" altLang="ja-JP" sz="1800" smtClean="0">
                <a:solidFill>
                  <a:schemeClr val="accent1"/>
                </a:solidFill>
              </a:rPr>
              <a:t>セイヤーズの主張</a:t>
            </a:r>
            <a:r>
              <a:rPr lang="en-US" altLang="ja-JP" sz="1800" smtClean="0"/>
              <a:t/>
            </a:r>
            <a:br>
              <a:rPr lang="en-US" altLang="ja-JP" sz="1800" smtClean="0"/>
            </a:br>
            <a:endParaRPr lang="en-US" altLang="ja-JP" sz="1800" smtClean="0"/>
          </a:p>
          <a:p>
            <a:pPr marL="109538" indent="0" eaLnBrk="1" hangingPunct="1">
              <a:lnSpc>
                <a:spcPct val="80000"/>
              </a:lnSpc>
              <a:buFont typeface="Wingdings 3" pitchFamily="18" charset="2"/>
              <a:buNone/>
            </a:pPr>
            <a:r>
              <a:rPr lang="ja-JP" altLang="ja-JP" sz="1800" smtClean="0"/>
              <a:t>②「［民間の］銀行システムに対する［</a:t>
            </a:r>
            <a:r>
              <a:rPr lang="en-US" altLang="ja-JP" sz="1800" smtClean="0"/>
              <a:t>BoE</a:t>
            </a:r>
            <a:r>
              <a:rPr lang="ja-JP" altLang="ja-JP" sz="1800" smtClean="0"/>
              <a:t>の］支配的立場が疑問の余地のないものになり、中央銀行への進展が完了したのは、</a:t>
            </a:r>
            <a:r>
              <a:rPr lang="ja-JP" altLang="ja-JP" sz="1800" smtClean="0">
                <a:solidFill>
                  <a:schemeClr val="accent1"/>
                </a:solidFill>
              </a:rPr>
              <a:t>ノーマン総裁の時代</a:t>
            </a:r>
            <a:r>
              <a:rPr lang="ja-JP" altLang="ja-JP" sz="1800" smtClean="0"/>
              <a:t>（在任期間は</a:t>
            </a:r>
            <a:endParaRPr lang="ja-JP" altLang="en-US" sz="1800" smtClean="0"/>
          </a:p>
          <a:p>
            <a:pPr marL="109538" indent="0" eaLnBrk="1" hangingPunct="1">
              <a:lnSpc>
                <a:spcPct val="80000"/>
              </a:lnSpc>
              <a:buFont typeface="Wingdings 3" pitchFamily="18" charset="2"/>
              <a:buNone/>
            </a:pPr>
            <a:r>
              <a:rPr lang="en-US" altLang="ja-JP" sz="1800" smtClean="0"/>
              <a:t>1920-44</a:t>
            </a:r>
            <a:r>
              <a:rPr lang="ja-JP" altLang="ja-JP" sz="1800" smtClean="0"/>
              <a:t>年）になってからである」とする</a:t>
            </a:r>
            <a:r>
              <a:rPr lang="ja-JP" altLang="ja-JP" sz="1800" smtClean="0">
                <a:solidFill>
                  <a:schemeClr val="accent1"/>
                </a:solidFill>
              </a:rPr>
              <a:t>ケアンクロスの説</a:t>
            </a:r>
            <a:r>
              <a:rPr lang="en-US" altLang="ja-JP" sz="1800" smtClean="0"/>
              <a:t/>
            </a:r>
            <a:br>
              <a:rPr lang="en-US" altLang="ja-JP" sz="1800" smtClean="0"/>
            </a:br>
            <a:endParaRPr lang="en-US" altLang="ja-JP" sz="1800" smtClean="0"/>
          </a:p>
          <a:p>
            <a:pPr marL="109538" indent="0" eaLnBrk="1" hangingPunct="1">
              <a:lnSpc>
                <a:spcPct val="80000"/>
              </a:lnSpc>
              <a:buFont typeface="Wingdings 3" pitchFamily="18" charset="2"/>
              <a:buNone/>
            </a:pPr>
            <a:r>
              <a:rPr lang="ja-JP" altLang="ja-JP" sz="1800" smtClean="0"/>
              <a:t>③「近代的な中央銀行が成熟を見たのは</a:t>
            </a:r>
            <a:r>
              <a:rPr lang="ja-JP" altLang="ja-JP" sz="1800" smtClean="0">
                <a:solidFill>
                  <a:schemeClr val="accent2"/>
                </a:solidFill>
              </a:rPr>
              <a:t>戦間期</a:t>
            </a:r>
            <a:r>
              <a:rPr lang="ja-JP" altLang="ja-JP" sz="1800" smtClean="0"/>
              <a:t>であった」とする</a:t>
            </a:r>
            <a:r>
              <a:rPr lang="ja-JP" altLang="ja-JP" sz="1800" smtClean="0">
                <a:solidFill>
                  <a:schemeClr val="accent1"/>
                </a:solidFill>
              </a:rPr>
              <a:t>トニオーロの説</a:t>
            </a:r>
            <a:r>
              <a:rPr lang="ja-JP" altLang="ja-JP" sz="1800" smtClean="0"/>
              <a:t>とも、この最後の推論は整合的</a:t>
            </a:r>
          </a:p>
          <a:p>
            <a:pPr marL="109538" indent="0" eaLnBrk="1" hangingPunct="1">
              <a:lnSpc>
                <a:spcPct val="80000"/>
              </a:lnSpc>
              <a:buFont typeface="Wingdings 3" pitchFamily="18" charset="2"/>
              <a:buNone/>
            </a:pPr>
            <a:r>
              <a:rPr lang="ja-JP" altLang="ja-JP" sz="1800" smtClean="0"/>
              <a:t>７． </a:t>
            </a:r>
            <a:r>
              <a:rPr lang="en-US" altLang="ja-JP" sz="1800" smtClean="0">
                <a:solidFill>
                  <a:schemeClr val="accent1"/>
                </a:solidFill>
              </a:rPr>
              <a:t>BoE</a:t>
            </a:r>
            <a:r>
              <a:rPr lang="ja-JP" altLang="ja-JP" sz="1800" smtClean="0">
                <a:solidFill>
                  <a:schemeClr val="accent1"/>
                </a:solidFill>
              </a:rPr>
              <a:t>が国有化された</a:t>
            </a:r>
            <a:r>
              <a:rPr lang="en-US" altLang="ja-JP" sz="1800" smtClean="0">
                <a:solidFill>
                  <a:schemeClr val="accent1"/>
                </a:solidFill>
              </a:rPr>
              <a:t>1946</a:t>
            </a:r>
            <a:r>
              <a:rPr lang="ja-JP" altLang="ja-JP" sz="1800" smtClean="0">
                <a:solidFill>
                  <a:schemeClr val="accent1"/>
                </a:solidFill>
              </a:rPr>
              <a:t>年</a:t>
            </a:r>
            <a:r>
              <a:rPr lang="ja-JP" altLang="ja-JP" sz="1800" smtClean="0"/>
              <a:t>という時点は、中央銀行としての独立性を低下させた点で、中央銀行への変貌の観点からは、むしろ後退したと言える。</a:t>
            </a:r>
          </a:p>
          <a:p>
            <a:pPr marL="109538" indent="0" eaLnBrk="1" hangingPunct="1">
              <a:lnSpc>
                <a:spcPct val="80000"/>
              </a:lnSpc>
              <a:buFont typeface="Wingdings 3" pitchFamily="18" charset="2"/>
              <a:buNone/>
            </a:pPr>
            <a:r>
              <a:rPr lang="ja-JP" altLang="ja-JP" sz="1800" smtClean="0"/>
              <a:t>８．</a:t>
            </a:r>
            <a:r>
              <a:rPr lang="en-US" altLang="ja-JP" sz="1800" smtClean="0"/>
              <a:t>BoE</a:t>
            </a:r>
            <a:r>
              <a:rPr lang="ja-JP" altLang="ja-JP" sz="1800" smtClean="0"/>
              <a:t>が今日の意味で言う真の中央銀行へと変貌した時期は、やはり</a:t>
            </a:r>
            <a:r>
              <a:rPr lang="ja-JP" altLang="ja-JP" sz="1800" smtClean="0">
                <a:solidFill>
                  <a:schemeClr val="accent2"/>
                </a:solidFill>
              </a:rPr>
              <a:t>ノーマン総裁の時代</a:t>
            </a:r>
            <a:r>
              <a:rPr lang="ja-JP" altLang="ja-JP" sz="1800" smtClean="0"/>
              <a:t>と考えるのがもっとも妥当</a:t>
            </a:r>
          </a:p>
          <a:p>
            <a:pPr marL="109538" indent="0" eaLnBrk="1" hangingPunct="1">
              <a:lnSpc>
                <a:spcPct val="80000"/>
              </a:lnSpc>
            </a:pPr>
            <a:endParaRPr lang="ja-JP" altLang="en-US" sz="180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Ⅴ　結びにかえて（</a:t>
            </a:r>
            <a:r>
              <a:rPr lang="en-US" altLang="ja-JP" dirty="0">
                <a:effectLst/>
              </a:rPr>
              <a:t>4</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29</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コンテンツ プレースホルダー 1"/>
          <p:cNvSpPr>
            <a:spLocks noGrp="1"/>
          </p:cNvSpPr>
          <p:nvPr>
            <p:ph idx="1"/>
          </p:nvPr>
        </p:nvSpPr>
        <p:spPr/>
        <p:txBody>
          <a:bodyPr/>
          <a:lstStyle/>
          <a:p>
            <a:pPr marL="109538" indent="0" eaLnBrk="1" hangingPunct="1">
              <a:lnSpc>
                <a:spcPct val="80000"/>
              </a:lnSpc>
              <a:buFont typeface="Wingdings 3" pitchFamily="18" charset="2"/>
              <a:buNone/>
            </a:pPr>
            <a:r>
              <a:rPr lang="ja-JP" altLang="ja-JP" sz="1800" smtClean="0"/>
              <a:t>１．「世界最古の中央銀行」とは？</a:t>
            </a:r>
          </a:p>
          <a:p>
            <a:pPr marL="109538" indent="0" eaLnBrk="1" hangingPunct="1">
              <a:lnSpc>
                <a:spcPct val="80000"/>
              </a:lnSpc>
            </a:pPr>
            <a:r>
              <a:rPr lang="ja-JP" altLang="en-US" sz="1800" smtClean="0"/>
              <a:t>「</a:t>
            </a:r>
            <a:r>
              <a:rPr lang="en-US" altLang="ja-JP" sz="1800" smtClean="0"/>
              <a:t>1668</a:t>
            </a:r>
            <a:r>
              <a:rPr lang="ja-JP" altLang="ja-JP" sz="1800" smtClean="0"/>
              <a:t>年創立のスウェーデン国立銀行（リクスバンク）であり、</a:t>
            </a:r>
            <a:r>
              <a:rPr lang="en-US" altLang="ja-JP" sz="1800" smtClean="0"/>
              <a:t>1694</a:t>
            </a:r>
            <a:r>
              <a:rPr lang="ja-JP" altLang="ja-JP" sz="1800" smtClean="0"/>
              <a:t>年</a:t>
            </a:r>
            <a:endParaRPr lang="ja-JP" altLang="en-US" sz="1800" smtClean="0"/>
          </a:p>
          <a:p>
            <a:pPr marL="109538" indent="0" eaLnBrk="1" hangingPunct="1">
              <a:lnSpc>
                <a:spcPct val="80000"/>
              </a:lnSpc>
              <a:buFont typeface="Wingdings 3" pitchFamily="18" charset="2"/>
              <a:buNone/>
            </a:pPr>
            <a:r>
              <a:rPr lang="ja-JP" altLang="en-US" sz="1800" smtClean="0"/>
              <a:t>　</a:t>
            </a:r>
            <a:r>
              <a:rPr lang="ja-JP" altLang="ja-JP" sz="1800" smtClean="0"/>
              <a:t>　創立の</a:t>
            </a:r>
            <a:r>
              <a:rPr lang="en-US" altLang="ja-JP" sz="1800" smtClean="0"/>
              <a:t>BoE</a:t>
            </a:r>
            <a:r>
              <a:rPr lang="ja-JP" altLang="ja-JP" sz="1800" smtClean="0"/>
              <a:t>は世界で</a:t>
            </a:r>
            <a:r>
              <a:rPr lang="en-US" altLang="ja-JP" sz="1800" smtClean="0"/>
              <a:t>2</a:t>
            </a:r>
            <a:r>
              <a:rPr lang="ja-JP" altLang="ja-JP" sz="1800" smtClean="0"/>
              <a:t>番目に古い中央銀行である」</a:t>
            </a:r>
          </a:p>
          <a:p>
            <a:pPr marL="109538" indent="0" eaLnBrk="1" hangingPunct="1">
              <a:lnSpc>
                <a:spcPct val="80000"/>
              </a:lnSpc>
            </a:pPr>
            <a:r>
              <a:rPr lang="ja-JP" altLang="ja-JP" sz="1800" smtClean="0">
                <a:solidFill>
                  <a:schemeClr val="hlink"/>
                </a:solidFill>
              </a:rPr>
              <a:t>「今日、現存する中央銀行のうち、創立年次が一番古いのがリクスバンク、二番目が</a:t>
            </a:r>
            <a:r>
              <a:rPr lang="en-US" altLang="ja-JP" sz="1800" smtClean="0">
                <a:solidFill>
                  <a:schemeClr val="hlink"/>
                </a:solidFill>
              </a:rPr>
              <a:t>BoE</a:t>
            </a:r>
            <a:r>
              <a:rPr lang="ja-JP" altLang="ja-JP" sz="1800" smtClean="0">
                <a:solidFill>
                  <a:schemeClr val="hlink"/>
                </a:solidFill>
              </a:rPr>
              <a:t>、三番目がフランス銀行」</a:t>
            </a:r>
          </a:p>
          <a:p>
            <a:pPr marL="109538" indent="0" eaLnBrk="1" hangingPunct="1">
              <a:lnSpc>
                <a:spcPct val="80000"/>
              </a:lnSpc>
            </a:pPr>
            <a:r>
              <a:rPr lang="ja-JP" altLang="ja-JP" sz="1800" smtClean="0"/>
              <a:t>中央銀行の設立目的は</a:t>
            </a:r>
            <a:r>
              <a:rPr lang="en-US" altLang="ja-JP" sz="1800" smtClean="0"/>
              <a:t>3</a:t>
            </a:r>
            <a:r>
              <a:rPr lang="ja-JP" altLang="ja-JP" sz="1800" smtClean="0"/>
              <a:t>つ：</a:t>
            </a:r>
            <a:endParaRPr lang="en-US" altLang="ja-JP" sz="1800" smtClean="0"/>
          </a:p>
          <a:p>
            <a:pPr lvl="1" eaLnBrk="1" hangingPunct="1">
              <a:lnSpc>
                <a:spcPct val="80000"/>
              </a:lnSpc>
              <a:buFont typeface="Verdana" pitchFamily="34" charset="0"/>
              <a:buNone/>
            </a:pPr>
            <a:r>
              <a:rPr lang="ja-JP" altLang="ja-JP" sz="1800" smtClean="0"/>
              <a:t>第１は</a:t>
            </a:r>
            <a:r>
              <a:rPr lang="ja-JP" altLang="ja-JP" sz="1800" smtClean="0">
                <a:solidFill>
                  <a:schemeClr val="accent1"/>
                </a:solidFill>
              </a:rPr>
              <a:t>通貨価値の安定（</a:t>
            </a:r>
            <a:r>
              <a:rPr lang="en-US" altLang="ja-JP" sz="1800" smtClean="0">
                <a:solidFill>
                  <a:schemeClr val="accent1"/>
                </a:solidFill>
              </a:rPr>
              <a:t>monetary stability</a:t>
            </a:r>
            <a:r>
              <a:rPr lang="ja-JP" altLang="ja-JP" sz="1800" smtClean="0">
                <a:solidFill>
                  <a:schemeClr val="accent1"/>
                </a:solidFill>
              </a:rPr>
              <a:t>）</a:t>
            </a:r>
            <a:r>
              <a:rPr lang="ja-JP" altLang="ja-JP" sz="1800" smtClean="0"/>
              <a:t>、</a:t>
            </a:r>
            <a:endParaRPr lang="en-US" altLang="ja-JP" sz="1800" smtClean="0"/>
          </a:p>
          <a:p>
            <a:pPr lvl="1" eaLnBrk="1" hangingPunct="1">
              <a:lnSpc>
                <a:spcPct val="80000"/>
              </a:lnSpc>
              <a:buFont typeface="Verdana" pitchFamily="34" charset="0"/>
              <a:buNone/>
            </a:pPr>
            <a:r>
              <a:rPr lang="ja-JP" altLang="ja-JP" sz="1800" smtClean="0"/>
              <a:t>第２は</a:t>
            </a:r>
            <a:r>
              <a:rPr lang="ja-JP" altLang="ja-JP" sz="1800" smtClean="0">
                <a:solidFill>
                  <a:schemeClr val="accent1"/>
                </a:solidFill>
              </a:rPr>
              <a:t>金融システムの安定（</a:t>
            </a:r>
            <a:r>
              <a:rPr lang="en-US" altLang="ja-JP" sz="1800" smtClean="0">
                <a:solidFill>
                  <a:schemeClr val="accent1"/>
                </a:solidFill>
              </a:rPr>
              <a:t>financial stability</a:t>
            </a:r>
            <a:r>
              <a:rPr lang="ja-JP" altLang="ja-JP" sz="1800" smtClean="0">
                <a:solidFill>
                  <a:schemeClr val="accent1"/>
                </a:solidFill>
              </a:rPr>
              <a:t>）</a:t>
            </a:r>
            <a:endParaRPr lang="ja-JP" altLang="en-US" sz="1800" smtClean="0">
              <a:solidFill>
                <a:schemeClr val="accent1"/>
              </a:solidFill>
            </a:endParaRPr>
          </a:p>
          <a:p>
            <a:pPr lvl="1" eaLnBrk="1" hangingPunct="1">
              <a:lnSpc>
                <a:spcPct val="80000"/>
              </a:lnSpc>
              <a:buFont typeface="Verdana" pitchFamily="34" charset="0"/>
              <a:buNone/>
            </a:pPr>
            <a:r>
              <a:rPr lang="ja-JP" altLang="ja-JP" sz="1800" smtClean="0"/>
              <a:t>第３は</a:t>
            </a:r>
            <a:r>
              <a:rPr lang="ja-JP" altLang="ja-JP" sz="1800" smtClean="0">
                <a:solidFill>
                  <a:schemeClr val="accent1"/>
                </a:solidFill>
              </a:rPr>
              <a:t>政府への財政的支援（たとえば、戦費調達など）</a:t>
            </a:r>
          </a:p>
          <a:p>
            <a:pPr lvl="1" eaLnBrk="1" hangingPunct="1">
              <a:lnSpc>
                <a:spcPct val="80000"/>
              </a:lnSpc>
              <a:buFont typeface="Verdana" pitchFamily="34" charset="0"/>
              <a:buNone/>
            </a:pPr>
            <a:r>
              <a:rPr lang="ja-JP" altLang="ja-JP" sz="1800" smtClean="0"/>
              <a:t>　第３の目的は平時には副次的に位置におかれるため、中央銀行にとっての</a:t>
            </a:r>
            <a:endParaRPr lang="ja-JP" altLang="en-US" sz="1800" smtClean="0"/>
          </a:p>
          <a:p>
            <a:pPr lvl="1" eaLnBrk="1" hangingPunct="1">
              <a:lnSpc>
                <a:spcPct val="80000"/>
              </a:lnSpc>
              <a:buFont typeface="Verdana" pitchFamily="34" charset="0"/>
              <a:buNone/>
            </a:pPr>
            <a:r>
              <a:rPr lang="ja-JP" altLang="ja-JP" sz="1800" smtClean="0"/>
              <a:t>　重要性が低下</a:t>
            </a:r>
          </a:p>
          <a:p>
            <a:pPr marL="109538" indent="0" eaLnBrk="1" hangingPunct="1">
              <a:lnSpc>
                <a:spcPct val="80000"/>
              </a:lnSpc>
            </a:pPr>
            <a:r>
              <a:rPr lang="ja-JP" altLang="ja-JP" sz="1800" smtClean="0"/>
              <a:t>平時には前</a:t>
            </a:r>
            <a:r>
              <a:rPr lang="en-US" altLang="ja-JP" sz="1800" smtClean="0"/>
              <a:t>2</a:t>
            </a:r>
            <a:r>
              <a:rPr lang="ja-JP" altLang="ja-JP" sz="1800" smtClean="0"/>
              <a:t>者の機能が重視→今次の危機では、平時に第3の目的が重要視：</a:t>
            </a:r>
            <a:endParaRPr lang="ja-JP" altLang="en-US" sz="1800" smtClean="0"/>
          </a:p>
          <a:p>
            <a:pPr marL="109538" indent="0" eaLnBrk="1" hangingPunct="1">
              <a:lnSpc>
                <a:spcPct val="80000"/>
              </a:lnSpc>
              <a:buFont typeface="Wingdings 3" pitchFamily="18" charset="2"/>
              <a:buNone/>
            </a:pPr>
            <a:r>
              <a:rPr lang="ja-JP" altLang="en-US" sz="1800" smtClean="0"/>
              <a:t>　　近年強調されている、中央銀行の政府からの独立性の観点からも問題視？　　</a:t>
            </a:r>
          </a:p>
          <a:p>
            <a:pPr marL="109538" indent="0" eaLnBrk="1" hangingPunct="1">
              <a:lnSpc>
                <a:spcPct val="80000"/>
              </a:lnSpc>
              <a:buFont typeface="Wingdings 3" pitchFamily="18" charset="2"/>
              <a:buNone/>
            </a:pPr>
            <a:r>
              <a:rPr lang="ja-JP" altLang="en-US" sz="1800" smtClean="0"/>
              <a:t>　</a:t>
            </a:r>
            <a:r>
              <a:rPr lang="ja-JP" altLang="en-US" sz="1800" smtClean="0">
                <a:solidFill>
                  <a:schemeClr val="hlink"/>
                </a:solidFill>
              </a:rPr>
              <a:t>　中央銀行の最後の貸し手機能の新しい展開か？</a:t>
            </a: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Ⅱ　中央銀行の設立目的（</a:t>
            </a:r>
            <a:r>
              <a:rPr lang="en-US" altLang="ja-JP" dirty="0">
                <a:effectLst/>
              </a:rPr>
              <a:t>1</a:t>
            </a:r>
            <a:r>
              <a:rPr lang="ja-JP"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コンテンツ プレースホルダー 1"/>
          <p:cNvSpPr>
            <a:spLocks noGrp="1"/>
          </p:cNvSpPr>
          <p:nvPr>
            <p:ph idx="1"/>
          </p:nvPr>
        </p:nvSpPr>
        <p:spPr/>
        <p:txBody>
          <a:bodyPr/>
          <a:lstStyle/>
          <a:p>
            <a:pPr marL="109538" indent="0" eaLnBrk="1" hangingPunct="1">
              <a:lnSpc>
                <a:spcPct val="80000"/>
              </a:lnSpc>
              <a:buFont typeface="Wingdings 3" pitchFamily="18" charset="2"/>
              <a:buNone/>
            </a:pPr>
            <a:r>
              <a:rPr lang="ja-JP" altLang="ja-JP" sz="1800" dirty="0" smtClean="0"/>
              <a:t>２．</a:t>
            </a:r>
            <a:r>
              <a:rPr lang="ja-JP" altLang="ja-JP" sz="1800" dirty="0" smtClean="0">
                <a:solidFill>
                  <a:schemeClr val="accent2"/>
                </a:solidFill>
              </a:rPr>
              <a:t>中央銀行の独立性</a:t>
            </a:r>
            <a:endParaRPr lang="ja-JP" altLang="en-US" sz="1800" dirty="0" smtClean="0">
              <a:solidFill>
                <a:schemeClr val="accent2"/>
              </a:solidFill>
            </a:endParaRPr>
          </a:p>
          <a:p>
            <a:pPr marL="109538" indent="0" eaLnBrk="1" hangingPunct="1">
              <a:lnSpc>
                <a:spcPct val="80000"/>
              </a:lnSpc>
              <a:buFont typeface="Wingdings 3" pitchFamily="18" charset="2"/>
              <a:buNone/>
            </a:pPr>
            <a:endParaRPr lang="ja-JP" altLang="ja-JP" sz="1800" dirty="0" smtClean="0">
              <a:solidFill>
                <a:schemeClr val="accent2"/>
              </a:solidFill>
            </a:endParaRPr>
          </a:p>
          <a:p>
            <a:pPr marL="109538" indent="0" eaLnBrk="1" hangingPunct="1">
              <a:lnSpc>
                <a:spcPct val="80000"/>
              </a:lnSpc>
            </a:pPr>
            <a:r>
              <a:rPr lang="ja-JP" altLang="ja-JP" sz="1800" dirty="0" smtClean="0"/>
              <a:t>金本位制度の下、中央銀行設立の目的は、金融危機の回避・緩和、そして金本位制度の安定的維持</a:t>
            </a:r>
          </a:p>
          <a:p>
            <a:pPr marL="109538" indent="0" eaLnBrk="1" hangingPunct="1">
              <a:lnSpc>
                <a:spcPct val="80000"/>
              </a:lnSpc>
            </a:pPr>
            <a:r>
              <a:rPr lang="ja-JP" altLang="ja-JP" sz="1800" dirty="0" smtClean="0"/>
              <a:t>管理通貨制度への移行により、慢性的インフレや通貨危機の頻発</a:t>
            </a:r>
            <a:r>
              <a:rPr lang="en-US" altLang="ja-JP" sz="1800" dirty="0" smtClean="0"/>
              <a:t/>
            </a:r>
            <a:br>
              <a:rPr lang="en-US" altLang="ja-JP" sz="1800" dirty="0" smtClean="0"/>
            </a:br>
            <a:r>
              <a:rPr lang="ja-JP" altLang="en-US" sz="1800" dirty="0" smtClean="0"/>
              <a:t>　</a:t>
            </a:r>
            <a:r>
              <a:rPr lang="ja-JP" altLang="ja-JP" sz="1800" dirty="0" smtClean="0"/>
              <a:t>→中央銀行の役割は通貨価値の安定＝物価の安定</a:t>
            </a:r>
          </a:p>
          <a:p>
            <a:pPr marL="109538" indent="0" eaLnBrk="1" hangingPunct="1">
              <a:lnSpc>
                <a:spcPct val="80000"/>
              </a:lnSpc>
            </a:pPr>
            <a:r>
              <a:rPr lang="ja-JP" altLang="ja-JP" sz="1800" dirty="0" smtClean="0"/>
              <a:t>この目的達成のために、中央銀行に「手段独立性」</a:t>
            </a:r>
            <a:r>
              <a:rPr lang="ja-JP" altLang="en-US" sz="1800" dirty="0" smtClean="0"/>
              <a:t>を</a:t>
            </a:r>
            <a:r>
              <a:rPr lang="ja-JP" altLang="ja-JP" sz="1800" dirty="0" smtClean="0"/>
              <a:t>付与、</a:t>
            </a:r>
            <a:r>
              <a:rPr lang="en-US" altLang="ja-JP" sz="1800" dirty="0" smtClean="0"/>
              <a:t>e.g. ECB</a:t>
            </a:r>
            <a:endParaRPr lang="ja-JP" altLang="ja-JP" sz="1800" dirty="0" smtClean="0"/>
          </a:p>
          <a:p>
            <a:pPr marL="109538" indent="0" eaLnBrk="1" hangingPunct="1">
              <a:lnSpc>
                <a:spcPct val="80000"/>
              </a:lnSpc>
            </a:pPr>
            <a:r>
              <a:rPr lang="ja-JP" altLang="ja-JP" sz="1800" dirty="0" smtClean="0"/>
              <a:t>選挙で選ばれていない中央銀行に強大な権限の集中（</a:t>
            </a:r>
            <a:r>
              <a:rPr lang="en-US" altLang="ja-JP" sz="1800" dirty="0" smtClean="0">
                <a:solidFill>
                  <a:schemeClr val="accent2"/>
                </a:solidFill>
              </a:rPr>
              <a:t>”democratic deficit”</a:t>
            </a:r>
            <a:r>
              <a:rPr lang="ja-JP" altLang="ja-JP" sz="1800" dirty="0" smtClean="0"/>
              <a:t>）が　　懸念</a:t>
            </a:r>
          </a:p>
          <a:p>
            <a:pPr marL="109538" indent="0" eaLnBrk="1" hangingPunct="1">
              <a:lnSpc>
                <a:spcPct val="80000"/>
              </a:lnSpc>
            </a:pPr>
            <a:r>
              <a:rPr lang="ja-JP" altLang="ja-JP" sz="1800" dirty="0" smtClean="0"/>
              <a:t>通貨価値の安定（＝物価の安定）と金融システムの安定との間に「</a:t>
            </a:r>
            <a:r>
              <a:rPr lang="ja-JP" altLang="ja-JP" sz="1800" dirty="0" smtClean="0">
                <a:solidFill>
                  <a:schemeClr val="accent1"/>
                </a:solidFill>
              </a:rPr>
              <a:t>利益相反</a:t>
            </a:r>
            <a:r>
              <a:rPr lang="ja-JP" altLang="ja-JP" sz="1800" dirty="0" smtClean="0"/>
              <a:t>」→金融システムの安定化機能からの撤退・権限縮小の議論</a:t>
            </a:r>
          </a:p>
          <a:p>
            <a:pPr marL="109538" indent="0" eaLnBrk="1" hangingPunct="1">
              <a:lnSpc>
                <a:spcPct val="80000"/>
              </a:lnSpc>
            </a:pPr>
            <a:r>
              <a:rPr lang="ja-JP" altLang="ja-JP" sz="1800" dirty="0" smtClean="0"/>
              <a:t>中央銀行が金融政策と金融機関の規制・監督機能とを兼務するケースと、逆に別の独立的な組織体に後者の機能を分離するケースとが混在</a:t>
            </a:r>
          </a:p>
          <a:p>
            <a:pPr marL="109538" indent="0" eaLnBrk="1" hangingPunct="1">
              <a:lnSpc>
                <a:spcPct val="80000"/>
              </a:lnSpc>
            </a:pPr>
            <a:r>
              <a:rPr lang="ja-JP" altLang="ja-JP" sz="1800" dirty="0" smtClean="0"/>
              <a:t>２つのケースに優劣がつけられない→徴税権限を持つ政府はこの問題への関与</a:t>
            </a:r>
          </a:p>
          <a:p>
            <a:pPr marL="109538" indent="0" eaLnBrk="1" hangingPunct="1">
              <a:lnSpc>
                <a:spcPct val="80000"/>
              </a:lnSpc>
            </a:pPr>
            <a:r>
              <a:rPr lang="en-US" altLang="ja-JP" sz="1800" dirty="0" smtClean="0"/>
              <a:t>LLR</a:t>
            </a:r>
            <a:r>
              <a:rPr lang="ja-JP" altLang="ja-JP" sz="1800" dirty="0" smtClean="0"/>
              <a:t>機能から生じる中央銀行の財務的な利得や損失は最終的には納税者に帰着</a:t>
            </a:r>
          </a:p>
          <a:p>
            <a:pPr marL="109538" indent="0" eaLnBrk="1" hangingPunct="1">
              <a:lnSpc>
                <a:spcPct val="80000"/>
              </a:lnSpc>
            </a:pPr>
            <a:endParaRPr lang="ja-JP" altLang="en-US" sz="18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Ⅱ　中央銀行の設立目的</a:t>
            </a:r>
            <a:r>
              <a:rPr lang="en-US" altLang="ja-JP" dirty="0">
                <a:effectLst/>
              </a:rPr>
              <a:t>(2) </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コンテンツ プレースホルダー 1"/>
          <p:cNvSpPr>
            <a:spLocks noGrp="1"/>
          </p:cNvSpPr>
          <p:nvPr>
            <p:ph idx="1"/>
          </p:nvPr>
        </p:nvSpPr>
        <p:spPr>
          <a:xfrm>
            <a:off x="395288" y="1196975"/>
            <a:ext cx="8497887" cy="5040313"/>
          </a:xfrm>
        </p:spPr>
        <p:txBody>
          <a:bodyPr/>
          <a:lstStyle/>
          <a:p>
            <a:pPr marL="109538" indent="0" eaLnBrk="1" hangingPunct="1">
              <a:buFont typeface="Wingdings 3" pitchFamily="18" charset="2"/>
              <a:buNone/>
            </a:pPr>
            <a:r>
              <a:rPr lang="ja-JP" altLang="ja-JP" sz="1800" smtClean="0"/>
              <a:t>１．創立</a:t>
            </a:r>
            <a:r>
              <a:rPr lang="en-US" altLang="ja-JP" sz="1800" smtClean="0"/>
              <a:t>300</a:t>
            </a:r>
            <a:r>
              <a:rPr lang="ja-JP" altLang="ja-JP" sz="1800" smtClean="0"/>
              <a:t>周年を迎えた</a:t>
            </a:r>
            <a:r>
              <a:rPr lang="ja-JP" altLang="en-US" sz="1800" smtClean="0"/>
              <a:t>イングランド銀行（</a:t>
            </a:r>
            <a:r>
              <a:rPr lang="en-US" altLang="ja-JP" sz="1800" smtClean="0"/>
              <a:t>BoE</a:t>
            </a:r>
            <a:r>
              <a:rPr lang="ja-JP" altLang="en-US" sz="1800" smtClean="0"/>
              <a:t>）</a:t>
            </a:r>
            <a:r>
              <a:rPr lang="ja-JP" altLang="ja-JP" sz="1800" smtClean="0"/>
              <a:t>の誕生日</a:t>
            </a:r>
          </a:p>
          <a:p>
            <a:pPr marL="109538" indent="0" eaLnBrk="1" hangingPunct="1"/>
            <a:r>
              <a:rPr lang="en-US" altLang="ja-JP" sz="1800" smtClean="0"/>
              <a:t>BoE</a:t>
            </a:r>
            <a:r>
              <a:rPr lang="ja-JP" altLang="ja-JP" sz="1800" smtClean="0"/>
              <a:t>、</a:t>
            </a:r>
            <a:r>
              <a:rPr lang="en-US" altLang="ja-JP" sz="1800" smtClean="0"/>
              <a:t>1994</a:t>
            </a:r>
            <a:r>
              <a:rPr lang="ja-JP" altLang="ja-JP" sz="1800" smtClean="0"/>
              <a:t>年</a:t>
            </a:r>
            <a:r>
              <a:rPr lang="en-US" altLang="ja-JP" sz="1800" smtClean="0"/>
              <a:t>6</a:t>
            </a:r>
            <a:r>
              <a:rPr lang="ja-JP" altLang="ja-JP" sz="1800" smtClean="0"/>
              <a:t>月</a:t>
            </a:r>
            <a:r>
              <a:rPr lang="en-US" altLang="ja-JP" sz="1800" smtClean="0"/>
              <a:t>9</a:t>
            </a:r>
            <a:r>
              <a:rPr lang="ja-JP" altLang="ja-JP" sz="1800" smtClean="0"/>
              <a:t>日に創立</a:t>
            </a:r>
            <a:r>
              <a:rPr lang="en-US" altLang="ja-JP" sz="1800" smtClean="0"/>
              <a:t>300</a:t>
            </a:r>
            <a:r>
              <a:rPr lang="ja-JP" altLang="ja-JP" sz="1800" smtClean="0"/>
              <a:t>周年記念シンポジュウム</a:t>
            </a:r>
          </a:p>
          <a:p>
            <a:pPr marL="109538" indent="0" eaLnBrk="1" hangingPunct="1"/>
            <a:r>
              <a:rPr lang="en-US" altLang="ja-JP" sz="1800" smtClean="0">
                <a:solidFill>
                  <a:schemeClr val="accent1"/>
                </a:solidFill>
              </a:rPr>
              <a:t>BoE</a:t>
            </a:r>
            <a:r>
              <a:rPr lang="ja-JP" altLang="ja-JP" sz="1800" smtClean="0">
                <a:solidFill>
                  <a:schemeClr val="accent1"/>
                </a:solidFill>
              </a:rPr>
              <a:t>の創立日の候補：</a:t>
            </a:r>
            <a:r>
              <a:rPr lang="en-US" altLang="ja-JP" sz="1800" smtClean="0"/>
              <a:t/>
            </a:r>
            <a:br>
              <a:rPr lang="en-US" altLang="ja-JP" sz="1800" smtClean="0"/>
            </a:br>
            <a:r>
              <a:rPr lang="ja-JP" altLang="ja-JP" sz="1800" smtClean="0"/>
              <a:t>①</a:t>
            </a:r>
            <a:r>
              <a:rPr lang="en-US" altLang="ja-JP" sz="1800" smtClean="0"/>
              <a:t>BoE</a:t>
            </a:r>
            <a:r>
              <a:rPr lang="ja-JP" altLang="ja-JP" sz="1800" smtClean="0"/>
              <a:t>の設立提案は、</a:t>
            </a:r>
            <a:r>
              <a:rPr lang="en-US" altLang="ja-JP" sz="1800" smtClean="0"/>
              <a:t>1691</a:t>
            </a:r>
            <a:r>
              <a:rPr lang="ja-JP" altLang="ja-JP" sz="1800" smtClean="0"/>
              <a:t>年</a:t>
            </a:r>
            <a:r>
              <a:rPr lang="en-US" altLang="ja-JP" sz="1800" smtClean="0"/>
              <a:t>11</a:t>
            </a:r>
            <a:r>
              <a:rPr lang="ja-JP" altLang="ja-JP" sz="1800" smtClean="0"/>
              <a:t>月</a:t>
            </a:r>
            <a:r>
              <a:rPr lang="en-US" altLang="ja-JP" sz="1800" smtClean="0"/>
              <a:t>25</a:t>
            </a:r>
            <a:r>
              <a:rPr lang="ja-JP" altLang="ja-JP" sz="1800" smtClean="0"/>
              <a:t>日</a:t>
            </a:r>
            <a:r>
              <a:rPr lang="en-US" altLang="ja-JP" sz="1800" smtClean="0"/>
              <a:t/>
            </a:r>
            <a:br>
              <a:rPr lang="en-US" altLang="ja-JP" sz="1800" smtClean="0"/>
            </a:br>
            <a:r>
              <a:rPr lang="ja-JP" altLang="ja-JP" sz="1800" smtClean="0"/>
              <a:t>②</a:t>
            </a:r>
            <a:r>
              <a:rPr lang="en-US" altLang="ja-JP" sz="1800" smtClean="0"/>
              <a:t>BoE</a:t>
            </a:r>
            <a:r>
              <a:rPr lang="ja-JP" altLang="ja-JP" sz="1800" smtClean="0"/>
              <a:t>設立を許可した「トン税条例」制定は、</a:t>
            </a:r>
            <a:r>
              <a:rPr lang="en-US" altLang="ja-JP" sz="1800" smtClean="0"/>
              <a:t>1694</a:t>
            </a:r>
            <a:r>
              <a:rPr lang="ja-JP" altLang="ja-JP" sz="1800" smtClean="0"/>
              <a:t>年</a:t>
            </a:r>
            <a:r>
              <a:rPr lang="en-US" altLang="ja-JP" sz="1800" smtClean="0"/>
              <a:t>4</a:t>
            </a:r>
            <a:r>
              <a:rPr lang="ja-JP" altLang="ja-JP" sz="1800" smtClean="0"/>
              <a:t>月</a:t>
            </a:r>
            <a:r>
              <a:rPr lang="en-US" altLang="ja-JP" sz="1800" smtClean="0"/>
              <a:t>24</a:t>
            </a:r>
            <a:r>
              <a:rPr lang="ja-JP" altLang="ja-JP" sz="1800" smtClean="0"/>
              <a:t>日</a:t>
            </a:r>
            <a:r>
              <a:rPr lang="en-US" altLang="ja-JP" sz="1800" smtClean="0"/>
              <a:t/>
            </a:r>
            <a:br>
              <a:rPr lang="en-US" altLang="ja-JP" sz="1800" smtClean="0"/>
            </a:br>
            <a:r>
              <a:rPr lang="ja-JP" altLang="ja-JP" sz="1800" smtClean="0"/>
              <a:t>③</a:t>
            </a:r>
            <a:r>
              <a:rPr lang="en-US" altLang="ja-JP" sz="1800" smtClean="0"/>
              <a:t>BoE</a:t>
            </a:r>
            <a:r>
              <a:rPr lang="ja-JP" altLang="ja-JP" sz="1800" smtClean="0"/>
              <a:t>設立の特許状は、同年</a:t>
            </a:r>
            <a:r>
              <a:rPr lang="en-US" altLang="ja-JP" sz="1800" smtClean="0"/>
              <a:t>7</a:t>
            </a:r>
            <a:r>
              <a:rPr lang="ja-JP" altLang="ja-JP" sz="1800" smtClean="0"/>
              <a:t>月</a:t>
            </a:r>
            <a:r>
              <a:rPr lang="en-US" altLang="ja-JP" sz="1800" smtClean="0"/>
              <a:t>27</a:t>
            </a:r>
            <a:r>
              <a:rPr lang="ja-JP" altLang="ja-JP" sz="1800" smtClean="0"/>
              <a:t>日</a:t>
            </a:r>
            <a:r>
              <a:rPr lang="en-US" altLang="ja-JP" sz="1800" smtClean="0"/>
              <a:t/>
            </a:r>
            <a:br>
              <a:rPr lang="en-US" altLang="ja-JP" sz="1800" smtClean="0"/>
            </a:br>
            <a:r>
              <a:rPr lang="ja-JP" altLang="ja-JP" sz="1800" smtClean="0"/>
              <a:t>④『体系　金融大辞典』の「世界貨幣・金融・文献年表」：</a:t>
            </a:r>
            <a:r>
              <a:rPr lang="en-US" altLang="ja-JP" sz="1800" smtClean="0"/>
              <a:t>7</a:t>
            </a:r>
            <a:r>
              <a:rPr lang="ja-JP" altLang="ja-JP" sz="1800" smtClean="0"/>
              <a:t>月</a:t>
            </a:r>
            <a:r>
              <a:rPr lang="en-US" altLang="ja-JP" sz="1800" smtClean="0"/>
              <a:t>27</a:t>
            </a:r>
            <a:r>
              <a:rPr lang="ja-JP" altLang="ja-JP" sz="1800" smtClean="0"/>
              <a:t>日に設定された</a:t>
            </a:r>
            <a:r>
              <a:rPr lang="en-US" altLang="ja-JP" sz="1800" smtClean="0"/>
              <a:t/>
            </a:r>
            <a:br>
              <a:rPr lang="en-US" altLang="ja-JP" sz="1800" smtClean="0"/>
            </a:br>
            <a:r>
              <a:rPr lang="ja-JP" altLang="en-US" sz="1800" smtClean="0"/>
              <a:t>　　</a:t>
            </a:r>
            <a:r>
              <a:rPr lang="ja-JP" altLang="ja-JP" sz="1800" smtClean="0"/>
              <a:t>第</a:t>
            </a:r>
            <a:r>
              <a:rPr lang="en-US" altLang="ja-JP" sz="1800" smtClean="0"/>
              <a:t>1</a:t>
            </a:r>
            <a:r>
              <a:rPr lang="ja-JP" altLang="ja-JP" sz="1800" smtClean="0"/>
              <a:t>回目の株式払込み請求に対する株式払込みが完了したのが、同年</a:t>
            </a:r>
            <a:r>
              <a:rPr lang="en-US" altLang="ja-JP" sz="1800" smtClean="0"/>
              <a:t>8</a:t>
            </a:r>
            <a:r>
              <a:rPr lang="ja-JP" altLang="ja-JP" sz="1800" smtClean="0"/>
              <a:t>月</a:t>
            </a:r>
            <a:r>
              <a:rPr lang="en-US" altLang="ja-JP" sz="1800" smtClean="0"/>
              <a:t>1</a:t>
            </a:r>
            <a:r>
              <a:rPr lang="ja-JP" altLang="ja-JP" sz="1800" smtClean="0"/>
              <a:t>日</a:t>
            </a:r>
          </a:p>
          <a:p>
            <a:pPr marL="109538" indent="0" eaLnBrk="1" hangingPunct="1">
              <a:buFont typeface="Wingdings 3" pitchFamily="18" charset="2"/>
              <a:buNone/>
            </a:pPr>
            <a:r>
              <a:rPr lang="ja-JP" altLang="ja-JP" sz="1800" smtClean="0"/>
              <a:t>２．銀行である以上、その始まりは</a:t>
            </a:r>
            <a:r>
              <a:rPr lang="ja-JP" altLang="ja-JP" sz="1800" smtClean="0">
                <a:solidFill>
                  <a:schemeClr val="accent1"/>
                </a:solidFill>
              </a:rPr>
              <a:t>銀行業務の開始日</a:t>
            </a:r>
            <a:r>
              <a:rPr lang="en-US" altLang="ja-JP" sz="1800" smtClean="0"/>
              <a:t>:</a:t>
            </a:r>
            <a:endParaRPr lang="ja-JP" altLang="ja-JP" sz="1800" smtClean="0"/>
          </a:p>
          <a:p>
            <a:pPr marL="109538" indent="0" eaLnBrk="1" hangingPunct="1">
              <a:buFont typeface="Wingdings 3" pitchFamily="18" charset="2"/>
              <a:buNone/>
            </a:pPr>
            <a:r>
              <a:rPr lang="en-US" altLang="ja-JP" sz="1800" smtClean="0"/>
              <a:t>     BoE</a:t>
            </a:r>
            <a:r>
              <a:rPr lang="ja-JP" altLang="ja-JP" sz="1800" smtClean="0"/>
              <a:t>の最古の資料「最初の現金出納帳の第１ページ」（「現金出納帳Ａ」）の最</a:t>
            </a:r>
            <a:r>
              <a:rPr lang="en-US" altLang="ja-JP" sz="1800" smtClean="0"/>
              <a:t>     </a:t>
            </a:r>
          </a:p>
          <a:p>
            <a:pPr marL="109538" indent="0" eaLnBrk="1" hangingPunct="1">
              <a:buFont typeface="Wingdings 3" pitchFamily="18" charset="2"/>
              <a:buNone/>
            </a:pPr>
            <a:r>
              <a:rPr lang="en-US" altLang="ja-JP" sz="1800" smtClean="0"/>
              <a:t>     </a:t>
            </a:r>
            <a:r>
              <a:rPr lang="ja-JP" altLang="ja-JP" sz="1800" smtClean="0"/>
              <a:t>初の記帳は応募受付委員からの“応募された￡</a:t>
            </a:r>
            <a:r>
              <a:rPr lang="en-US" altLang="ja-JP" sz="1800" smtClean="0"/>
              <a:t>120</a:t>
            </a:r>
            <a:r>
              <a:rPr lang="ja-JP" altLang="ja-JP" sz="1800" smtClean="0"/>
              <a:t>万の４分の１に対する現金”</a:t>
            </a:r>
            <a:endParaRPr lang="ja-JP" altLang="en-US" sz="1800" smtClean="0"/>
          </a:p>
          <a:p>
            <a:pPr marL="109538" indent="0" eaLnBrk="1" hangingPunct="1">
              <a:buFont typeface="Wingdings 3" pitchFamily="18" charset="2"/>
              <a:buNone/>
            </a:pPr>
            <a:r>
              <a:rPr lang="ja-JP" altLang="ja-JP" sz="1800" smtClean="0"/>
              <a:t>　　　の￡</a:t>
            </a:r>
            <a:r>
              <a:rPr lang="en-US" altLang="ja-JP" sz="1800" smtClean="0"/>
              <a:t>30</a:t>
            </a:r>
            <a:r>
              <a:rPr lang="ja-JP" altLang="ja-JP" sz="1800" smtClean="0"/>
              <a:t>万→払込み請求に関する“株式現金出納帳より転記された株式および出</a:t>
            </a:r>
            <a:endParaRPr lang="ja-JP" altLang="en-US" sz="1800" smtClean="0"/>
          </a:p>
          <a:p>
            <a:pPr marL="109538" indent="0" eaLnBrk="1" hangingPunct="1">
              <a:buFont typeface="Wingdings 3" pitchFamily="18" charset="2"/>
              <a:buNone/>
            </a:pPr>
            <a:r>
              <a:rPr lang="ja-JP" altLang="ja-JP" sz="1800" smtClean="0"/>
              <a:t>　　　資金”という一連の記帳がある。この「最初の現金出納帳の第１ページ」の日付が</a:t>
            </a:r>
            <a:endParaRPr lang="ja-JP" altLang="en-US" sz="1800" smtClean="0"/>
          </a:p>
          <a:p>
            <a:pPr marL="109538" indent="0" eaLnBrk="1" hangingPunct="1">
              <a:buFont typeface="Wingdings 3" pitchFamily="18" charset="2"/>
              <a:buNone/>
            </a:pPr>
            <a:r>
              <a:rPr lang="ja-JP" altLang="ja-JP" sz="1800" smtClean="0"/>
              <a:t>　　　同年</a:t>
            </a:r>
            <a:r>
              <a:rPr lang="en-US" altLang="ja-JP" sz="1800" smtClean="0"/>
              <a:t>7</a:t>
            </a:r>
            <a:r>
              <a:rPr lang="ja-JP" altLang="ja-JP" sz="1800" smtClean="0"/>
              <a:t>月</a:t>
            </a:r>
            <a:r>
              <a:rPr lang="en-US" altLang="ja-JP" sz="1800" smtClean="0"/>
              <a:t>27</a:t>
            </a:r>
            <a:r>
              <a:rPr lang="ja-JP" altLang="ja-JP" sz="1800" smtClean="0"/>
              <a:t>日となっており、上記③の</a:t>
            </a:r>
            <a:r>
              <a:rPr lang="en-US" altLang="ja-JP" sz="1800" smtClean="0"/>
              <a:t>BoE</a:t>
            </a:r>
            <a:r>
              <a:rPr lang="ja-JP" altLang="ja-JP" sz="1800" smtClean="0"/>
              <a:t>設立の特許状が下付された日と同日</a:t>
            </a:r>
            <a:endParaRPr lang="en-US" altLang="ja-JP" sz="1800" smtClean="0"/>
          </a:p>
          <a:p>
            <a:pPr marL="109538" indent="0" eaLnBrk="1" hangingPunct="1">
              <a:buFont typeface="Wingdings 3" pitchFamily="18" charset="2"/>
              <a:buNone/>
            </a:pPr>
            <a:r>
              <a:rPr lang="en-US" altLang="ja-JP" sz="1800" smtClean="0"/>
              <a:t>     </a:t>
            </a:r>
            <a:r>
              <a:rPr lang="ja-JP" altLang="ja-JP" sz="1800" smtClean="0"/>
              <a:t>→暫定的に、</a:t>
            </a:r>
            <a:r>
              <a:rPr lang="en-US" altLang="ja-JP" sz="1800" smtClean="0">
                <a:solidFill>
                  <a:schemeClr val="accent2"/>
                </a:solidFill>
              </a:rPr>
              <a:t>1694</a:t>
            </a:r>
            <a:r>
              <a:rPr lang="ja-JP" altLang="ja-JP" sz="1800" smtClean="0">
                <a:solidFill>
                  <a:schemeClr val="accent2"/>
                </a:solidFill>
              </a:rPr>
              <a:t>年</a:t>
            </a:r>
            <a:r>
              <a:rPr lang="en-US" altLang="ja-JP" sz="1800" smtClean="0">
                <a:solidFill>
                  <a:schemeClr val="accent2"/>
                </a:solidFill>
              </a:rPr>
              <a:t>7</a:t>
            </a:r>
            <a:r>
              <a:rPr lang="ja-JP" altLang="ja-JP" sz="1800" smtClean="0">
                <a:solidFill>
                  <a:schemeClr val="accent2"/>
                </a:solidFill>
              </a:rPr>
              <a:t>月</a:t>
            </a:r>
            <a:r>
              <a:rPr lang="en-US" altLang="ja-JP" sz="1800" smtClean="0">
                <a:solidFill>
                  <a:schemeClr val="accent2"/>
                </a:solidFill>
              </a:rPr>
              <a:t>27</a:t>
            </a:r>
            <a:r>
              <a:rPr lang="ja-JP" altLang="ja-JP" sz="1800" smtClean="0">
                <a:solidFill>
                  <a:schemeClr val="accent2"/>
                </a:solidFill>
              </a:rPr>
              <a:t>日を</a:t>
            </a:r>
            <a:r>
              <a:rPr lang="en-US" altLang="ja-JP" sz="1800" smtClean="0">
                <a:solidFill>
                  <a:schemeClr val="accent2"/>
                </a:solidFill>
              </a:rPr>
              <a:t>BoE</a:t>
            </a:r>
            <a:r>
              <a:rPr lang="ja-JP" altLang="ja-JP" sz="1800" smtClean="0">
                <a:solidFill>
                  <a:schemeClr val="accent2"/>
                </a:solidFill>
              </a:rPr>
              <a:t>の営業開始日がその創立日とする</a:t>
            </a: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(1</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(2</a:t>
            </a:r>
            <a:r>
              <a:rPr lang="en-US" altLang="ja-JP" dirty="0" smtClean="0">
                <a:effectLst/>
              </a:rPr>
              <a:t>)</a:t>
            </a:r>
            <a:endParaRPr lang="ja-JP" altLang="en-US" dirty="0"/>
          </a:p>
        </p:txBody>
      </p:sp>
      <p:pic>
        <p:nvPicPr>
          <p:cNvPr id="19458" name="Picture 2" descr="表１"/>
          <p:cNvPicPr>
            <a:picLocks noChangeAspect="1" noChangeArrowheads="1"/>
          </p:cNvPicPr>
          <p:nvPr/>
        </p:nvPicPr>
        <p:blipFill>
          <a:blip r:embed="rId3"/>
          <a:srcRect/>
          <a:stretch>
            <a:fillRect/>
          </a:stretch>
        </p:blipFill>
        <p:spPr bwMode="auto">
          <a:xfrm>
            <a:off x="539750" y="1700213"/>
            <a:ext cx="8143875" cy="3168650"/>
          </a:xfrm>
          <a:prstGeom prst="rect">
            <a:avLst/>
          </a:prstGeom>
          <a:noFill/>
          <a:ln w="9525">
            <a:noFill/>
            <a:miter lim="800000"/>
            <a:headEnd/>
            <a:tailEnd/>
          </a:ln>
        </p:spPr>
      </p:pic>
      <p:sp>
        <p:nvSpPr>
          <p:cNvPr id="19459" name="テキスト ボックス 3"/>
          <p:cNvSpPr txBox="1">
            <a:spLocks noChangeArrowheads="1"/>
          </p:cNvSpPr>
          <p:nvPr/>
        </p:nvSpPr>
        <p:spPr bwMode="auto">
          <a:xfrm>
            <a:off x="755650" y="5149850"/>
            <a:ext cx="3190875" cy="339725"/>
          </a:xfrm>
          <a:prstGeom prst="rect">
            <a:avLst/>
          </a:prstGeom>
          <a:noFill/>
          <a:ln w="9525">
            <a:noFill/>
            <a:miter lim="800000"/>
            <a:headEnd/>
            <a:tailEnd/>
          </a:ln>
        </p:spPr>
        <p:txBody>
          <a:bodyPr wrap="none">
            <a:spAutoFit/>
          </a:bodyPr>
          <a:lstStyle/>
          <a:p>
            <a:r>
              <a:rPr lang="ja-JP" altLang="ja-JP" sz="1600">
                <a:latin typeface="Lucida Sans Unicode" pitchFamily="34" charset="0"/>
              </a:rPr>
              <a:t>出所：　春井（</a:t>
            </a:r>
            <a:r>
              <a:rPr lang="en-US" altLang="ja-JP" sz="1600">
                <a:latin typeface="Lucida Sans Unicode" pitchFamily="34" charset="0"/>
              </a:rPr>
              <a:t>1994a</a:t>
            </a:r>
            <a:r>
              <a:rPr lang="ja-JP" altLang="ja-JP" sz="1600">
                <a:latin typeface="Lucida Sans Unicode" pitchFamily="34" charset="0"/>
              </a:rPr>
              <a:t>）、</a:t>
            </a:r>
            <a:r>
              <a:rPr lang="en-US" altLang="ja-JP" sz="1600">
                <a:latin typeface="Lucida Sans Unicode" pitchFamily="34" charset="0"/>
              </a:rPr>
              <a:t>98</a:t>
            </a:r>
            <a:r>
              <a:rPr lang="ja-JP" altLang="ja-JP" sz="1600">
                <a:latin typeface="Lucida Sans Unicode" pitchFamily="34" charset="0"/>
              </a:rPr>
              <a:t>ページ。</a:t>
            </a:r>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コンテンツ プレースホルダー 1"/>
          <p:cNvSpPr>
            <a:spLocks noGrp="1"/>
          </p:cNvSpPr>
          <p:nvPr>
            <p:ph idx="1"/>
          </p:nvPr>
        </p:nvSpPr>
        <p:spPr>
          <a:xfrm>
            <a:off x="100013" y="1287463"/>
            <a:ext cx="8893175" cy="4525962"/>
          </a:xfrm>
        </p:spPr>
        <p:txBody>
          <a:bodyPr/>
          <a:lstStyle/>
          <a:p>
            <a:pPr marL="109538" indent="0" eaLnBrk="1" hangingPunct="1">
              <a:buFont typeface="Wingdings 3" pitchFamily="18" charset="2"/>
              <a:buNone/>
            </a:pPr>
            <a:r>
              <a:rPr lang="ja-JP" altLang="ja-JP" sz="2000" dirty="0" smtClean="0">
                <a:solidFill>
                  <a:schemeClr val="accent1"/>
                </a:solidFill>
              </a:rPr>
              <a:t>２．中央銀行業務（セントラル・バンキング）</a:t>
            </a:r>
            <a:endParaRPr lang="ja-JP" altLang="en-US" sz="2000" dirty="0" smtClean="0">
              <a:solidFill>
                <a:schemeClr val="accent1"/>
              </a:solidFill>
            </a:endParaRPr>
          </a:p>
          <a:p>
            <a:pPr marL="109538" indent="0" eaLnBrk="1" hangingPunct="1">
              <a:buFont typeface="Wingdings 3" pitchFamily="18" charset="2"/>
              <a:buNone/>
            </a:pPr>
            <a:endParaRPr lang="ja-JP" altLang="ja-JP" sz="2000" dirty="0" smtClean="0">
              <a:solidFill>
                <a:schemeClr val="accent1"/>
              </a:solidFill>
            </a:endParaRPr>
          </a:p>
          <a:p>
            <a:pPr marL="109538" indent="0" eaLnBrk="1" hangingPunct="1"/>
            <a:r>
              <a:rPr lang="ja-JP" altLang="ja-JP" sz="2000" dirty="0" smtClean="0"/>
              <a:t>中央銀行の主要な業務・機能</a:t>
            </a:r>
            <a:r>
              <a:rPr lang="en-US" altLang="ja-JP" sz="2000" dirty="0" smtClean="0"/>
              <a:t>:</a:t>
            </a:r>
            <a:br>
              <a:rPr lang="en-US" altLang="ja-JP" sz="2000" dirty="0" smtClean="0"/>
            </a:br>
            <a:r>
              <a:rPr lang="ja-JP" altLang="ja-JP" sz="2000" dirty="0" smtClean="0"/>
              <a:t>①一国の本位貨幣（銀行券）を独占的に供給する貨幣発行業務：「</a:t>
            </a:r>
            <a:r>
              <a:rPr lang="ja-JP" altLang="ja-JP" sz="2000" dirty="0" smtClean="0">
                <a:solidFill>
                  <a:schemeClr val="accent1"/>
                </a:solidFill>
              </a:rPr>
              <a:t>発券業務</a:t>
            </a:r>
            <a:r>
              <a:rPr lang="ja-JP" altLang="ja-JP" sz="2000" dirty="0" smtClean="0"/>
              <a:t>」</a:t>
            </a:r>
            <a:endParaRPr lang="ja-JP" altLang="en-US" sz="2000" dirty="0" smtClean="0"/>
          </a:p>
          <a:p>
            <a:pPr marL="109538" indent="0" eaLnBrk="1" hangingPunct="1">
              <a:buFont typeface="Wingdings 3" pitchFamily="18" charset="2"/>
              <a:buNone/>
            </a:pPr>
            <a:r>
              <a:rPr lang="ja-JP" altLang="ja-JP" sz="2000" dirty="0" smtClean="0"/>
              <a:t>②</a:t>
            </a:r>
            <a:r>
              <a:rPr lang="ja-JP" altLang="en-US" sz="2000" dirty="0" smtClean="0"/>
              <a:t>「</a:t>
            </a:r>
            <a:r>
              <a:rPr lang="ja-JP" altLang="ja-JP" sz="2000" dirty="0" smtClean="0"/>
              <a:t>政府のための銀行</a:t>
            </a:r>
            <a:r>
              <a:rPr lang="ja-JP" altLang="en-US" sz="2000" dirty="0" smtClean="0"/>
              <a:t>」</a:t>
            </a:r>
            <a:r>
              <a:rPr lang="ja-JP" altLang="ja-JP" sz="2000" dirty="0" smtClean="0"/>
              <a:t>としての「</a:t>
            </a:r>
            <a:r>
              <a:rPr lang="ja-JP" altLang="ja-JP" sz="2000" dirty="0" smtClean="0">
                <a:solidFill>
                  <a:schemeClr val="accent1"/>
                </a:solidFill>
              </a:rPr>
              <a:t>国庫業務</a:t>
            </a:r>
            <a:r>
              <a:rPr lang="ja-JP" altLang="ja-JP" sz="2000" dirty="0" smtClean="0"/>
              <a:t>」</a:t>
            </a:r>
            <a:r>
              <a:rPr lang="en-US" altLang="ja-JP" sz="2000" dirty="0" smtClean="0"/>
              <a:t/>
            </a:r>
            <a:br>
              <a:rPr lang="en-US" altLang="ja-JP" sz="2000" dirty="0" smtClean="0"/>
            </a:br>
            <a:r>
              <a:rPr lang="ja-JP" altLang="ja-JP" sz="2000" dirty="0" smtClean="0"/>
              <a:t>③商業銀行に流動性を供給する</a:t>
            </a:r>
            <a:r>
              <a:rPr lang="ja-JP" altLang="en-US" sz="2000" dirty="0" smtClean="0"/>
              <a:t>「</a:t>
            </a:r>
            <a:r>
              <a:rPr lang="ja-JP" altLang="ja-JP" sz="2000" dirty="0" smtClean="0"/>
              <a:t>銀行のための銀行</a:t>
            </a:r>
            <a:r>
              <a:rPr lang="ja-JP" altLang="en-US" sz="2000" dirty="0" smtClean="0"/>
              <a:t>」</a:t>
            </a:r>
            <a:r>
              <a:rPr lang="ja-JP" altLang="ja-JP" sz="2000" dirty="0" smtClean="0"/>
              <a:t>としての「</a:t>
            </a:r>
            <a:r>
              <a:rPr lang="ja-JP" altLang="ja-JP" sz="2000" dirty="0" smtClean="0">
                <a:solidFill>
                  <a:schemeClr val="accent1"/>
                </a:solidFill>
              </a:rPr>
              <a:t>金融業務</a:t>
            </a:r>
            <a:r>
              <a:rPr lang="ja-JP" altLang="ja-JP" sz="2000" dirty="0" smtClean="0"/>
              <a:t>」</a:t>
            </a:r>
            <a:r>
              <a:rPr lang="en-US" altLang="ja-JP" sz="2000" dirty="0" smtClean="0"/>
              <a:t/>
            </a:r>
            <a:br>
              <a:rPr lang="en-US" altLang="ja-JP" sz="2000" dirty="0" smtClean="0"/>
            </a:br>
            <a:r>
              <a:rPr lang="ja-JP" altLang="ja-JP" sz="2000" dirty="0" smtClean="0"/>
              <a:t>④これらの</a:t>
            </a:r>
            <a:r>
              <a:rPr lang="ja-JP" altLang="en-US" sz="2000" dirty="0" smtClean="0"/>
              <a:t>３</a:t>
            </a:r>
            <a:r>
              <a:rPr lang="ja-JP" altLang="ja-JP" sz="2000" dirty="0" smtClean="0"/>
              <a:t>業務を通して金融政策を行なう「</a:t>
            </a:r>
            <a:r>
              <a:rPr lang="ja-JP" altLang="ja-JP" sz="2000" dirty="0" smtClean="0">
                <a:solidFill>
                  <a:schemeClr val="accent1"/>
                </a:solidFill>
              </a:rPr>
              <a:t>政策業務</a:t>
            </a:r>
            <a:r>
              <a:rPr lang="ja-JP" altLang="ja-JP" sz="2000" dirty="0" smtClean="0"/>
              <a:t>」</a:t>
            </a:r>
          </a:p>
          <a:p>
            <a:pPr marL="109538" indent="0" eaLnBrk="1" hangingPunct="1"/>
            <a:r>
              <a:rPr lang="ja-JP" altLang="ja-JP" sz="2000" dirty="0" smtClean="0"/>
              <a:t>「</a:t>
            </a:r>
            <a:r>
              <a:rPr lang="ja-JP" altLang="ja-JP" sz="2000" dirty="0" smtClean="0">
                <a:solidFill>
                  <a:schemeClr val="accent2"/>
                </a:solidFill>
              </a:rPr>
              <a:t>政府のための銀行</a:t>
            </a:r>
            <a:r>
              <a:rPr lang="ja-JP" altLang="ja-JP" sz="2000" dirty="0" smtClean="0"/>
              <a:t>」：ロンドンにおける唯一の株式銀行として「銀行券発行の独占」</a:t>
            </a:r>
          </a:p>
          <a:p>
            <a:pPr marL="109538" indent="0" eaLnBrk="1" hangingPunct="1"/>
            <a:r>
              <a:rPr lang="en-US" altLang="ja-JP" sz="2000" dirty="0" smtClean="0">
                <a:solidFill>
                  <a:schemeClr val="accent1"/>
                </a:solidFill>
              </a:rPr>
              <a:t>1844</a:t>
            </a:r>
            <a:r>
              <a:rPr lang="ja-JP" altLang="ja-JP" sz="2000" dirty="0" smtClean="0">
                <a:solidFill>
                  <a:schemeClr val="accent1"/>
                </a:solidFill>
              </a:rPr>
              <a:t>年ピール銀行法</a:t>
            </a:r>
            <a:r>
              <a:rPr lang="ja-JP" altLang="ja-JP" sz="2000" dirty="0" smtClean="0"/>
              <a:t>：</a:t>
            </a:r>
            <a:r>
              <a:rPr lang="en-US" altLang="ja-JP" sz="2000" dirty="0" smtClean="0"/>
              <a:t>BoE</a:t>
            </a:r>
            <a:r>
              <a:rPr lang="ja-JP" altLang="ja-JP" sz="2000" dirty="0" smtClean="0"/>
              <a:t>に事実上の「発券特権」を独占的に付与した</a:t>
            </a:r>
            <a:endParaRPr lang="ja-JP" altLang="ja-JP" sz="2000" dirty="0" smtClean="0">
              <a:solidFill>
                <a:schemeClr val="accent1"/>
              </a:solidFill>
            </a:endParaRPr>
          </a:p>
          <a:p>
            <a:pPr marL="109538" indent="0" eaLnBrk="1" hangingPunct="1"/>
            <a:r>
              <a:rPr lang="ja-JP" altLang="ja-JP" sz="2000" dirty="0" smtClean="0"/>
              <a:t>「銀行のための銀行」としての金融業務、特に最後の貸し手機能の「</a:t>
            </a:r>
            <a:r>
              <a:rPr lang="ja-JP" altLang="ja-JP" sz="2000" dirty="0" smtClean="0">
                <a:solidFill>
                  <a:schemeClr val="accent1"/>
                </a:solidFill>
              </a:rPr>
              <a:t>バジョット原理</a:t>
            </a:r>
            <a:r>
              <a:rPr lang="ja-JP" altLang="ja-JP" sz="2000" dirty="0" smtClean="0"/>
              <a:t>」</a:t>
            </a:r>
            <a:r>
              <a:rPr lang="ja-JP" altLang="en-US" sz="2000" dirty="0" smtClean="0"/>
              <a:t>：</a:t>
            </a:r>
            <a:r>
              <a:rPr lang="ja-JP" altLang="ja-JP" sz="2000" dirty="0" smtClean="0"/>
              <a:t>『ロンバード街』（</a:t>
            </a:r>
            <a:r>
              <a:rPr lang="en-US" altLang="ja-JP" sz="2000" dirty="0" smtClean="0"/>
              <a:t>1873</a:t>
            </a:r>
            <a:r>
              <a:rPr lang="ja-JP" altLang="ja-JP" sz="2000" dirty="0" smtClean="0"/>
              <a:t>年）以降が多数意見</a:t>
            </a:r>
          </a:p>
          <a:p>
            <a:pPr marL="109538" indent="0" eaLnBrk="1" hangingPunct="1"/>
            <a:r>
              <a:rPr lang="en-US" altLang="ja-JP" sz="2000" dirty="0" smtClean="0"/>
              <a:t>1847</a:t>
            </a:r>
            <a:r>
              <a:rPr lang="ja-JP" altLang="ja-JP" sz="2000" dirty="0" smtClean="0"/>
              <a:t>年、</a:t>
            </a:r>
            <a:r>
              <a:rPr lang="en-US" altLang="ja-JP" sz="2000" dirty="0" smtClean="0"/>
              <a:t>1857</a:t>
            </a:r>
            <a:r>
              <a:rPr lang="ja-JP" altLang="ja-JP" sz="2000" dirty="0" smtClean="0"/>
              <a:t>年および</a:t>
            </a:r>
            <a:r>
              <a:rPr lang="en-US" altLang="ja-JP" sz="2000" dirty="0" smtClean="0"/>
              <a:t>1866</a:t>
            </a:r>
            <a:r>
              <a:rPr lang="ja-JP" altLang="ja-JP" sz="2000" dirty="0" smtClean="0"/>
              <a:t>年の金融危機→大蔵大臣は同法を一時停止→</a:t>
            </a:r>
            <a:r>
              <a:rPr lang="en-US" altLang="ja-JP" sz="2000" dirty="0" smtClean="0"/>
              <a:t>BoE</a:t>
            </a:r>
            <a:r>
              <a:rPr lang="ja-JP" altLang="ja-JP" sz="2000" dirty="0" smtClean="0"/>
              <a:t>による保証準備発行に基づく</a:t>
            </a:r>
            <a:r>
              <a:rPr lang="ja-JP" altLang="en-US" sz="2000" dirty="0" smtClean="0"/>
              <a:t>イングランド銀行</a:t>
            </a:r>
            <a:r>
              <a:rPr lang="ja-JP" altLang="ja-JP" sz="2000" dirty="0" smtClean="0"/>
              <a:t>券の増発を要請</a:t>
            </a:r>
          </a:p>
          <a:p>
            <a:pPr marL="109538" indent="0" eaLnBrk="1" hangingPunct="1"/>
            <a:endParaRPr lang="ja-JP" altLang="en-US" sz="2000" dirty="0" smtClean="0"/>
          </a:p>
        </p:txBody>
      </p:sp>
      <p:sp>
        <p:nvSpPr>
          <p:cNvPr id="3" name="タイトル 2"/>
          <p:cNvSpPr>
            <a:spLocks noGrp="1"/>
          </p:cNvSpPr>
          <p:nvPr>
            <p:ph type="title"/>
          </p:nvPr>
        </p:nvSpPr>
        <p:spPr>
          <a:xfrm>
            <a:off x="908050" y="411163"/>
            <a:ext cx="8229600" cy="1143000"/>
          </a:xfrm>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(3</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コンテンツ プレースホルダー 1"/>
          <p:cNvSpPr>
            <a:spLocks noGrp="1"/>
          </p:cNvSpPr>
          <p:nvPr>
            <p:ph idx="1"/>
          </p:nvPr>
        </p:nvSpPr>
        <p:spPr/>
        <p:txBody>
          <a:bodyPr/>
          <a:lstStyle/>
          <a:p>
            <a:pPr marL="109538" indent="0" eaLnBrk="1" hangingPunct="1">
              <a:lnSpc>
                <a:spcPct val="80000"/>
              </a:lnSpc>
              <a:buFont typeface="Wingdings 3" pitchFamily="18" charset="2"/>
              <a:buNone/>
            </a:pPr>
            <a:r>
              <a:rPr lang="en-US" altLang="ja-JP" sz="1800" smtClean="0"/>
              <a:t>3</a:t>
            </a:r>
            <a:r>
              <a:rPr lang="ja-JP" altLang="ja-JP" sz="1800" smtClean="0"/>
              <a:t>．「真正手形説」と「銀行主義」：</a:t>
            </a:r>
          </a:p>
          <a:p>
            <a:pPr marL="109538" indent="0" eaLnBrk="1" hangingPunct="1">
              <a:lnSpc>
                <a:spcPct val="80000"/>
              </a:lnSpc>
            </a:pPr>
            <a:r>
              <a:rPr lang="ja-JP" altLang="en-US" sz="1800" smtClean="0"/>
              <a:t>イングランド銀行</a:t>
            </a:r>
            <a:r>
              <a:rPr lang="ja-JP" altLang="ja-JP" sz="1800" smtClean="0"/>
              <a:t>が最後の貸し手機能を発動したという事実を重要視</a:t>
            </a:r>
          </a:p>
          <a:p>
            <a:pPr marL="109538" indent="0" eaLnBrk="1" hangingPunct="1">
              <a:lnSpc>
                <a:spcPct val="80000"/>
              </a:lnSpc>
            </a:pPr>
            <a:r>
              <a:rPr lang="ja-JP" altLang="ja-JP" sz="1800" smtClean="0"/>
              <a:t>しかし、</a:t>
            </a:r>
            <a:r>
              <a:rPr lang="ja-JP" altLang="ja-JP" sz="1800" smtClean="0">
                <a:solidFill>
                  <a:schemeClr val="hlink"/>
                </a:solidFill>
              </a:rPr>
              <a:t>発動の実態</a:t>
            </a:r>
            <a:r>
              <a:rPr lang="ja-JP" altLang="ja-JP" sz="1800" smtClean="0"/>
              <a:t>は発動条件を満たしたものではなかった</a:t>
            </a:r>
          </a:p>
          <a:p>
            <a:pPr marL="109538" indent="0" eaLnBrk="1" hangingPunct="1">
              <a:lnSpc>
                <a:spcPct val="80000"/>
              </a:lnSpc>
            </a:pPr>
            <a:r>
              <a:rPr lang="ja-JP" altLang="ja-JP" sz="1800" smtClean="0"/>
              <a:t>最後の貸し手機能を、その総裁たち役員が「</a:t>
            </a:r>
            <a:r>
              <a:rPr lang="ja-JP" altLang="ja-JP" sz="1800" smtClean="0">
                <a:solidFill>
                  <a:schemeClr val="accent2"/>
                </a:solidFill>
              </a:rPr>
              <a:t>公共政策」の一環と認識して実施</a:t>
            </a:r>
            <a:r>
              <a:rPr lang="ja-JP" altLang="ja-JP" sz="1800" smtClean="0"/>
              <a:t>した　か否かが重要な論点</a:t>
            </a:r>
            <a:endParaRPr lang="ja-JP" altLang="en-US" sz="1800" smtClean="0"/>
          </a:p>
          <a:p>
            <a:pPr marL="109538" indent="0" eaLnBrk="1" hangingPunct="1">
              <a:lnSpc>
                <a:spcPct val="80000"/>
              </a:lnSpc>
            </a:pPr>
            <a:endParaRPr lang="ja-JP" altLang="ja-JP" sz="1800" smtClean="0"/>
          </a:p>
          <a:p>
            <a:pPr marL="109538" indent="0" eaLnBrk="1" hangingPunct="1">
              <a:lnSpc>
                <a:spcPct val="80000"/>
              </a:lnSpc>
              <a:buFont typeface="Wingdings 3" pitchFamily="18" charset="2"/>
              <a:buNone/>
            </a:pPr>
            <a:r>
              <a:rPr lang="en-US" altLang="ja-JP" sz="1800" smtClean="0"/>
              <a:t>4</a:t>
            </a:r>
            <a:r>
              <a:rPr lang="ja-JP" altLang="ja-JP" sz="1800" smtClean="0"/>
              <a:t>．「バジョット原理」の</a:t>
            </a:r>
            <a:r>
              <a:rPr lang="en-US" altLang="ja-JP" sz="1800" smtClean="0"/>
              <a:t>4</a:t>
            </a:r>
            <a:r>
              <a:rPr lang="ja-JP" altLang="ja-JP" sz="1800" smtClean="0"/>
              <a:t>つの条件</a:t>
            </a:r>
            <a:endParaRPr lang="en-US" altLang="ja-JP" sz="1800" smtClean="0"/>
          </a:p>
          <a:p>
            <a:pPr marL="109538" indent="0" eaLnBrk="1" hangingPunct="1">
              <a:lnSpc>
                <a:spcPct val="80000"/>
              </a:lnSpc>
              <a:buFont typeface="Wingdings 3" pitchFamily="18" charset="2"/>
              <a:buNone/>
            </a:pPr>
            <a:r>
              <a:rPr lang="en-US" altLang="ja-JP" sz="1800" smtClean="0"/>
              <a:t>   </a:t>
            </a:r>
            <a:r>
              <a:rPr lang="ja-JP" altLang="ja-JP" sz="1800" smtClean="0"/>
              <a:t>①無制限に貸し付けること</a:t>
            </a:r>
          </a:p>
          <a:p>
            <a:pPr marL="109538" indent="0" eaLnBrk="1" hangingPunct="1">
              <a:lnSpc>
                <a:spcPct val="80000"/>
              </a:lnSpc>
              <a:buFont typeface="Wingdings 3" pitchFamily="18" charset="2"/>
              <a:buNone/>
            </a:pPr>
            <a:r>
              <a:rPr lang="en-US" altLang="ja-JP" sz="1800" smtClean="0"/>
              <a:t>   </a:t>
            </a:r>
            <a:r>
              <a:rPr lang="ja-JP" altLang="ja-JP" sz="1800" smtClean="0"/>
              <a:t>②高い貸出金利（罰則的金利［</a:t>
            </a:r>
            <a:r>
              <a:rPr lang="en-US" altLang="ja-JP" sz="1800" smtClean="0"/>
              <a:t>penal rates</a:t>
            </a:r>
            <a:r>
              <a:rPr lang="ja-JP" altLang="ja-JP" sz="1800" smtClean="0"/>
              <a:t>］）を適用すること</a:t>
            </a:r>
          </a:p>
          <a:p>
            <a:pPr marL="109538" indent="0" eaLnBrk="1" hangingPunct="1">
              <a:lnSpc>
                <a:spcPct val="80000"/>
              </a:lnSpc>
              <a:buFont typeface="Wingdings 3" pitchFamily="18" charset="2"/>
              <a:buNone/>
            </a:pPr>
            <a:r>
              <a:rPr lang="en-US" altLang="ja-JP" sz="1800" smtClean="0"/>
              <a:t>   </a:t>
            </a:r>
            <a:r>
              <a:rPr lang="ja-JP" altLang="ja-JP" sz="1800" smtClean="0"/>
              <a:t>③十分に優良な担保を取ること</a:t>
            </a:r>
          </a:p>
          <a:p>
            <a:pPr marL="109538" indent="0" eaLnBrk="1" hangingPunct="1">
              <a:lnSpc>
                <a:spcPct val="80000"/>
              </a:lnSpc>
              <a:buFont typeface="Wingdings 3" pitchFamily="18" charset="2"/>
              <a:buNone/>
            </a:pPr>
            <a:r>
              <a:rPr lang="en-US" altLang="ja-JP" sz="1800" smtClean="0"/>
              <a:t>   </a:t>
            </a:r>
            <a:r>
              <a:rPr lang="ja-JP" altLang="ja-JP" sz="1800" smtClean="0"/>
              <a:t>④このような条件を満たす最後の貸し手機能の発動が事前に</a:t>
            </a:r>
            <a:endParaRPr lang="en-US" altLang="ja-JP" sz="1800" smtClean="0"/>
          </a:p>
          <a:p>
            <a:pPr marL="109538" indent="0" eaLnBrk="1" hangingPunct="1">
              <a:lnSpc>
                <a:spcPct val="80000"/>
              </a:lnSpc>
              <a:buFont typeface="Wingdings 3" pitchFamily="18" charset="2"/>
              <a:buNone/>
            </a:pPr>
            <a:r>
              <a:rPr lang="en-US" altLang="ja-JP" sz="1800" smtClean="0"/>
              <a:t>      </a:t>
            </a:r>
            <a:r>
              <a:rPr lang="ja-JP" altLang="ja-JP" sz="1800" smtClean="0"/>
              <a:t>金融市場や民間銀行等に周知されていること、</a:t>
            </a:r>
          </a:p>
          <a:p>
            <a:pPr marL="109538" indent="0" eaLnBrk="1" hangingPunct="1">
              <a:lnSpc>
                <a:spcPct val="80000"/>
              </a:lnSpc>
            </a:pPr>
            <a:r>
              <a:rPr lang="ja-JP" altLang="ja-JP" sz="1800" smtClean="0"/>
              <a:t>このような条件を満たす最後の貸し手機能は、</a:t>
            </a:r>
            <a:r>
              <a:rPr lang="ja-JP" altLang="ja-JP" sz="1800" smtClean="0">
                <a:solidFill>
                  <a:schemeClr val="accent1"/>
                </a:solidFill>
              </a:rPr>
              <a:t>利潤最大化を営業目的</a:t>
            </a:r>
            <a:r>
              <a:rPr lang="ja-JP" altLang="ja-JP" sz="1800" smtClean="0"/>
              <a:t>とする民間</a:t>
            </a:r>
            <a:endParaRPr lang="ja-JP" altLang="en-US" sz="1800" smtClean="0"/>
          </a:p>
          <a:p>
            <a:pPr marL="109538" indent="0" eaLnBrk="1" hangingPunct="1">
              <a:lnSpc>
                <a:spcPct val="80000"/>
              </a:lnSpc>
              <a:buFont typeface="Wingdings 3" pitchFamily="18" charset="2"/>
              <a:buNone/>
            </a:pPr>
            <a:r>
              <a:rPr lang="ja-JP" altLang="ja-JP" sz="1800" smtClean="0"/>
              <a:t>　の金融機関としての</a:t>
            </a:r>
            <a:r>
              <a:rPr lang="en-US" altLang="ja-JP" sz="1800" smtClean="0"/>
              <a:t>BoE</a:t>
            </a:r>
            <a:r>
              <a:rPr lang="ja-JP" altLang="ja-JP" sz="1800" smtClean="0"/>
              <a:t>が、その他の民間銀行と相互に競合しながら、果たし</a:t>
            </a:r>
            <a:endParaRPr lang="ja-JP" altLang="en-US" sz="1800" smtClean="0"/>
          </a:p>
          <a:p>
            <a:pPr marL="109538" indent="0" eaLnBrk="1" hangingPunct="1">
              <a:lnSpc>
                <a:spcPct val="80000"/>
              </a:lnSpc>
              <a:buFont typeface="Wingdings 3" pitchFamily="18" charset="2"/>
              <a:buNone/>
            </a:pPr>
            <a:r>
              <a:rPr lang="ja-JP" altLang="ja-JP" sz="1800" smtClean="0"/>
              <a:t>　うる</a:t>
            </a:r>
            <a:r>
              <a:rPr lang="ja-JP" altLang="ja-JP" sz="1800" smtClean="0">
                <a:solidFill>
                  <a:schemeClr val="accent2"/>
                </a:solidFill>
              </a:rPr>
              <a:t>「公共政策」の一環</a:t>
            </a:r>
            <a:r>
              <a:rPr lang="ja-JP" altLang="ja-JP" sz="1800" smtClean="0"/>
              <a:t>としての機能であるとは言えない。</a:t>
            </a:r>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(4</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コンテンツ プレースホルダー 1"/>
          <p:cNvSpPr>
            <a:spLocks noGrp="1"/>
          </p:cNvSpPr>
          <p:nvPr>
            <p:ph idx="1"/>
          </p:nvPr>
        </p:nvSpPr>
        <p:spPr>
          <a:xfrm>
            <a:off x="211138" y="1327150"/>
            <a:ext cx="8686800" cy="4525963"/>
          </a:xfrm>
        </p:spPr>
        <p:txBody>
          <a:bodyPr/>
          <a:lstStyle/>
          <a:p>
            <a:pPr eaLnBrk="1" hangingPunct="1"/>
            <a:r>
              <a:rPr lang="ja-JP" altLang="ja-JP" sz="2000" dirty="0" smtClean="0"/>
              <a:t>「真の中央銀行」：経営形態が民間の銀行である</a:t>
            </a:r>
            <a:r>
              <a:rPr lang="en-US" altLang="ja-JP" sz="2000" dirty="0" smtClean="0"/>
              <a:t>BoE</a:t>
            </a:r>
            <a:r>
              <a:rPr lang="ja-JP" altLang="ja-JP" sz="2000" dirty="0" smtClean="0"/>
              <a:t>が</a:t>
            </a:r>
            <a:r>
              <a:rPr lang="ja-JP" altLang="ja-JP" sz="2000" dirty="0" smtClean="0">
                <a:solidFill>
                  <a:schemeClr val="accent2"/>
                </a:solidFill>
              </a:rPr>
              <a:t>非競合的で非利潤最大化的な金融機関への変貌</a:t>
            </a:r>
          </a:p>
          <a:p>
            <a:pPr eaLnBrk="1" hangingPunct="1"/>
            <a:r>
              <a:rPr lang="en-US" altLang="ja-JP" sz="2000" dirty="0" smtClean="0"/>
              <a:t>Sayers [1957]</a:t>
            </a:r>
            <a:r>
              <a:rPr lang="ja-JP" altLang="ja-JP" sz="2000" dirty="0" smtClean="0"/>
              <a:t>『バジョット以降の中央銀行業』：</a:t>
            </a:r>
            <a:r>
              <a:rPr lang="en-US" altLang="ja-JP" sz="2000" dirty="0" smtClean="0"/>
              <a:t>BoE</a:t>
            </a:r>
            <a:r>
              <a:rPr lang="ja-JP" altLang="ja-JP" sz="2000" dirty="0" smtClean="0"/>
              <a:t>の中央銀行への変貌が</a:t>
            </a:r>
          </a:p>
          <a:p>
            <a:pPr eaLnBrk="1" hangingPunct="1">
              <a:buFont typeface="Wingdings 3" pitchFamily="18" charset="2"/>
              <a:buNone/>
            </a:pPr>
            <a:r>
              <a:rPr lang="en-US" altLang="ja-JP" sz="2000" dirty="0" smtClean="0"/>
              <a:t>  </a:t>
            </a:r>
            <a:r>
              <a:rPr lang="ja-JP" altLang="en-US" sz="2000" dirty="0" smtClean="0"/>
              <a:t>　</a:t>
            </a:r>
            <a:r>
              <a:rPr lang="en-US" altLang="ja-JP" sz="2000" dirty="0" smtClean="0"/>
              <a:t> </a:t>
            </a:r>
            <a:r>
              <a:rPr lang="ja-JP" altLang="ja-JP" sz="2000" dirty="0" smtClean="0"/>
              <a:t>『ロンバード街』の公刊（</a:t>
            </a:r>
            <a:r>
              <a:rPr lang="en-US" altLang="ja-JP" sz="2000" dirty="0" smtClean="0"/>
              <a:t>1873</a:t>
            </a:r>
            <a:r>
              <a:rPr lang="ja-JP" altLang="ja-JP" sz="2000" dirty="0" smtClean="0"/>
              <a:t>年）以降においても、</a:t>
            </a:r>
            <a:r>
              <a:rPr lang="en-US" altLang="ja-JP" sz="2000" dirty="0" smtClean="0">
                <a:solidFill>
                  <a:schemeClr val="accent1"/>
                </a:solidFill>
              </a:rPr>
              <a:t>BoE</a:t>
            </a:r>
            <a:r>
              <a:rPr lang="ja-JP" altLang="ja-JP" sz="2000" dirty="0" smtClean="0">
                <a:solidFill>
                  <a:schemeClr val="accent1"/>
                </a:solidFill>
              </a:rPr>
              <a:t>の役員の意識</a:t>
            </a:r>
            <a:r>
              <a:rPr lang="ja-JP" altLang="ja-JP" sz="2000" dirty="0" smtClean="0"/>
              <a:t>が</a:t>
            </a:r>
          </a:p>
          <a:p>
            <a:pPr eaLnBrk="1" hangingPunct="1">
              <a:buFont typeface="Wingdings 3" pitchFamily="18" charset="2"/>
              <a:buNone/>
            </a:pPr>
            <a:r>
              <a:rPr lang="en-US" altLang="ja-JP" sz="2000" dirty="0" smtClean="0"/>
              <a:t>  </a:t>
            </a:r>
            <a:r>
              <a:rPr lang="ja-JP" altLang="en-US" sz="2000" dirty="0" smtClean="0"/>
              <a:t>　</a:t>
            </a:r>
            <a:r>
              <a:rPr lang="en-US" altLang="ja-JP" sz="2000" dirty="0" smtClean="0"/>
              <a:t> </a:t>
            </a:r>
            <a:r>
              <a:rPr lang="ja-JP" altLang="ja-JP" sz="2000" dirty="0" smtClean="0"/>
              <a:t>「バジョット原理」を十分に満たしていたとはいえない事実を指摘：例</a:t>
            </a:r>
          </a:p>
          <a:p>
            <a:pPr eaLnBrk="1" hangingPunct="1">
              <a:buFont typeface="Wingdings 3" pitchFamily="18" charset="2"/>
              <a:buNone/>
            </a:pPr>
            <a:r>
              <a:rPr lang="en-US" altLang="ja-JP" sz="2000" dirty="0" smtClean="0"/>
              <a:t>  </a:t>
            </a:r>
            <a:r>
              <a:rPr lang="ja-JP" altLang="en-US" sz="2000" dirty="0" smtClean="0"/>
              <a:t>① </a:t>
            </a:r>
            <a:r>
              <a:rPr lang="ja-JP" altLang="ja-JP" sz="2000" dirty="0" smtClean="0"/>
              <a:t>総裁は、政府が市中銀行から政府貸付金を直接借り入れることに反対</a:t>
            </a:r>
            <a:endParaRPr lang="en-US" altLang="ja-JP" sz="2000" dirty="0" smtClean="0"/>
          </a:p>
          <a:p>
            <a:pPr eaLnBrk="1" hangingPunct="1">
              <a:buFont typeface="Wingdings 3" pitchFamily="18" charset="2"/>
              <a:buNone/>
            </a:pPr>
            <a:r>
              <a:rPr lang="en-US" altLang="ja-JP" sz="2000" dirty="0" smtClean="0"/>
              <a:t>   </a:t>
            </a:r>
            <a:r>
              <a:rPr lang="ja-JP" altLang="ja-JP" sz="2000" dirty="0" smtClean="0"/>
              <a:t>（</a:t>
            </a:r>
            <a:r>
              <a:rPr lang="en-US" altLang="ja-JP" sz="2000" dirty="0" smtClean="0"/>
              <a:t>1885</a:t>
            </a:r>
            <a:r>
              <a:rPr lang="ja-JP" altLang="ja-JP" sz="2000" dirty="0" smtClean="0"/>
              <a:t>年）</a:t>
            </a:r>
          </a:p>
          <a:p>
            <a:pPr eaLnBrk="1" hangingPunct="1">
              <a:buFont typeface="Wingdings 3" pitchFamily="18" charset="2"/>
              <a:buNone/>
            </a:pPr>
            <a:r>
              <a:rPr lang="en-US" altLang="ja-JP" sz="2000" dirty="0" smtClean="0"/>
              <a:t>   </a:t>
            </a:r>
            <a:r>
              <a:rPr lang="ja-JP" altLang="en-US" sz="2000" dirty="0" smtClean="0"/>
              <a:t>②</a:t>
            </a:r>
            <a:r>
              <a:rPr lang="ja-JP" altLang="ja-JP" sz="2000" dirty="0" smtClean="0"/>
              <a:t>リッダデール総裁、地方公共団体への新業務拡大について株主総会で説</a:t>
            </a:r>
            <a:r>
              <a:rPr lang="ja-JP" altLang="en-US" sz="2000" dirty="0" smtClean="0"/>
              <a:t>　　</a:t>
            </a:r>
            <a:r>
              <a:rPr lang="ja-JP" altLang="ja-JP" sz="2000" dirty="0" smtClean="0"/>
              <a:t>明</a:t>
            </a:r>
            <a:r>
              <a:rPr lang="en-US" altLang="ja-JP" sz="2000" dirty="0" smtClean="0"/>
              <a:t> </a:t>
            </a:r>
            <a:r>
              <a:rPr lang="ja-JP" altLang="ja-JP" sz="2000" dirty="0" smtClean="0"/>
              <a:t>（</a:t>
            </a:r>
            <a:r>
              <a:rPr lang="en-US" altLang="ja-JP" sz="2000" dirty="0" smtClean="0"/>
              <a:t>1890</a:t>
            </a:r>
            <a:r>
              <a:rPr lang="ja-JP" altLang="ja-JP" sz="2000" dirty="0" smtClean="0"/>
              <a:t>年）</a:t>
            </a:r>
          </a:p>
          <a:p>
            <a:pPr eaLnBrk="1" hangingPunct="1"/>
            <a:r>
              <a:rPr lang="ja-JP" altLang="ja-JP" sz="2000" dirty="0" smtClean="0"/>
              <a:t>近代的な中央銀行の成立にはその役員の</a:t>
            </a:r>
            <a:r>
              <a:rPr lang="ja-JP" altLang="ja-JP" sz="2000" dirty="0" smtClean="0">
                <a:solidFill>
                  <a:schemeClr val="accent2"/>
                </a:solidFill>
              </a:rPr>
              <a:t>中央銀行家としての自己意識の</a:t>
            </a:r>
            <a:r>
              <a:rPr lang="ja-JP" altLang="en-US" sz="2000" dirty="0" smtClean="0">
                <a:solidFill>
                  <a:schemeClr val="accent2"/>
                </a:solidFill>
              </a:rPr>
              <a:t>　</a:t>
            </a:r>
            <a:r>
              <a:rPr lang="ja-JP" altLang="ja-JP" sz="2000" dirty="0" smtClean="0">
                <a:solidFill>
                  <a:schemeClr val="accent2"/>
                </a:solidFill>
              </a:rPr>
              <a:t>確立</a:t>
            </a:r>
            <a:r>
              <a:rPr lang="ja-JP" altLang="ja-JP" sz="2000" dirty="0" smtClean="0"/>
              <a:t>がその必要かつ十分条件</a:t>
            </a:r>
          </a:p>
          <a:p>
            <a:pPr eaLnBrk="1" hangingPunct="1">
              <a:buFont typeface="Wingdings 3" pitchFamily="18" charset="2"/>
              <a:buNone/>
            </a:pPr>
            <a:r>
              <a:rPr lang="ja-JP" altLang="ja-JP" sz="2000" dirty="0" smtClean="0"/>
              <a:t>　→中央銀行の確立の時期は</a:t>
            </a:r>
            <a:r>
              <a:rPr lang="en-US" altLang="ja-JP" sz="2000" dirty="0" smtClean="0"/>
              <a:t>19</a:t>
            </a:r>
            <a:r>
              <a:rPr lang="ja-JP" altLang="ja-JP" sz="2000" dirty="0" smtClean="0"/>
              <a:t>世紀末ごろではなく、おそらく</a:t>
            </a:r>
            <a:r>
              <a:rPr lang="en-US" altLang="ja-JP" sz="2000" dirty="0" smtClean="0"/>
              <a:t>20</a:t>
            </a:r>
            <a:r>
              <a:rPr lang="ja-JP" altLang="ja-JP" sz="2000" dirty="0" smtClean="0"/>
              <a:t>世紀の初頭</a:t>
            </a:r>
          </a:p>
          <a:p>
            <a:pPr eaLnBrk="1" hangingPunct="1"/>
            <a:r>
              <a:rPr lang="ja-JP" altLang="ja-JP" sz="2000" dirty="0" smtClean="0"/>
              <a:t>セイヤーズは、自書名を「</a:t>
            </a:r>
            <a:r>
              <a:rPr lang="ja-JP" altLang="ja-JP" sz="2000" dirty="0" smtClean="0">
                <a:solidFill>
                  <a:schemeClr val="accent1"/>
                </a:solidFill>
              </a:rPr>
              <a:t>時代錯誤のそしりをまぬかれない</a:t>
            </a:r>
            <a:r>
              <a:rPr lang="ja-JP" altLang="ja-JP" sz="2000" dirty="0" smtClean="0"/>
              <a:t>」と自嘲的</a:t>
            </a:r>
            <a:endParaRPr lang="ja-JP" altLang="en-US" sz="2000" dirty="0" smtClean="0"/>
          </a:p>
        </p:txBody>
      </p:sp>
      <p:sp>
        <p:nvSpPr>
          <p:cNvPr id="3" name="タイトル 2"/>
          <p:cNvSpPr>
            <a:spLocks noGrp="1"/>
          </p:cNvSpPr>
          <p:nvPr>
            <p:ph type="title"/>
          </p:nvPr>
        </p:nvSpPr>
        <p:spPr/>
        <p:txBody>
          <a:bodyPr/>
          <a:lstStyle/>
          <a:p>
            <a:pPr eaLnBrk="1" fontAlgn="auto" hangingPunct="1">
              <a:spcAft>
                <a:spcPts val="0"/>
              </a:spcAft>
              <a:defRPr/>
            </a:pPr>
            <a:r>
              <a:rPr lang="ja-JP" altLang="ja-JP" dirty="0">
                <a:effectLst/>
              </a:rPr>
              <a:t>Ⅲ　</a:t>
            </a:r>
            <a:r>
              <a:rPr lang="en-US" altLang="ja-JP" dirty="0">
                <a:effectLst/>
              </a:rPr>
              <a:t>BoE</a:t>
            </a:r>
            <a:r>
              <a:rPr lang="ja-JP" altLang="ja-JP" dirty="0">
                <a:effectLst/>
              </a:rPr>
              <a:t>の中央銀行への変貌</a:t>
            </a:r>
            <a:r>
              <a:rPr lang="en-US" altLang="ja-JP" dirty="0">
                <a:effectLst/>
              </a:rPr>
              <a:t>(5</a:t>
            </a:r>
            <a:r>
              <a:rPr lang="en-US" altLang="ja-JP" dirty="0" smtClean="0">
                <a:effectLst/>
              </a:rPr>
              <a:t>)</a:t>
            </a:r>
            <a:endParaRPr lang="ja-JP" altLang="en-US" dirty="0"/>
          </a:p>
        </p:txBody>
      </p:sp>
      <p:sp>
        <p:nvSpPr>
          <p:cNvPr id="2" name="スライド番号プレースホルダー 1"/>
          <p:cNvSpPr>
            <a:spLocks noGrp="1"/>
          </p:cNvSpPr>
          <p:nvPr>
            <p:ph type="sldNum" sz="quarter" idx="12"/>
          </p:nvPr>
        </p:nvSpPr>
        <p:spPr/>
        <p:txBody>
          <a:bodyPr/>
          <a:lstStyle/>
          <a:p>
            <a:pPr>
              <a:defRPr/>
            </a:pPr>
            <a:fld id="{E424C9DA-A041-41FA-80DC-BC4DD9A5C09E}" type="slidenum">
              <a:rPr lang="ja-JP" altLang="en-US" smtClean="0"/>
              <a:pPr>
                <a:defRPr/>
              </a:pPr>
              <a:t>9</a:t>
            </a:fld>
            <a:endParaRPr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328</TotalTime>
  <Words>2198</Words>
  <Application>Microsoft Office PowerPoint</Application>
  <PresentationFormat>画面に合わせる (4:3)</PresentationFormat>
  <Paragraphs>293</Paragraphs>
  <Slides>29</Slides>
  <Notes>29</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ビジネス</vt:lpstr>
      <vt:lpstr>イングランド銀行はいつ中央銀行に変貌したのか：再考   When did the Bank of England become a central bank?: revisited</vt:lpstr>
      <vt:lpstr>Ⅰ　は　じ　め　に</vt:lpstr>
      <vt:lpstr>Ⅱ　中央銀行の設立目的（1）</vt:lpstr>
      <vt:lpstr>Ⅱ　中央銀行の設立目的(2) </vt:lpstr>
      <vt:lpstr>Ⅲ　BoEの中央銀行への変貌(1)</vt:lpstr>
      <vt:lpstr>Ⅲ　BoEの中央銀行への変貌(2)</vt:lpstr>
      <vt:lpstr>Ⅲ　BoEの中央銀行への変貌(3)</vt:lpstr>
      <vt:lpstr>Ⅲ　BoEの中央銀行への変貌(4)</vt:lpstr>
      <vt:lpstr>Ⅲ　BoEの中央銀行への変貌(5)</vt:lpstr>
      <vt:lpstr>Ⅲ　BoEの中央銀行への変貌(6)</vt:lpstr>
      <vt:lpstr>Ⅲ　BoEの中央銀行への変貌(7)</vt:lpstr>
      <vt:lpstr>Ⅲ　BoEの中央銀行への変貌(8)</vt:lpstr>
      <vt:lpstr>Ⅲ　BoEの中央銀行への変貌(9)</vt:lpstr>
      <vt:lpstr>Ⅳ　BoEのガバナンス（1）</vt:lpstr>
      <vt:lpstr>Ⅳ　BoEのガバナンス（2）</vt:lpstr>
      <vt:lpstr>Ⅳ　BoEのガバナンス（3）</vt:lpstr>
      <vt:lpstr>Ⅳ　BoEのガバナンス（4）</vt:lpstr>
      <vt:lpstr>Ⅳ　BoEのガバナンス（5）</vt:lpstr>
      <vt:lpstr>Ⅳ　BoEのガバナンス（6）</vt:lpstr>
      <vt:lpstr>Ⅳ　BoEのガバナンス（7）</vt:lpstr>
      <vt:lpstr>Ⅳ　BoEのガバナンス（8）</vt:lpstr>
      <vt:lpstr>PowerPoint プレゼンテーション</vt:lpstr>
      <vt:lpstr>PowerPoint プレゼンテーション</vt:lpstr>
      <vt:lpstr>PowerPoint プレゼンテーション</vt:lpstr>
      <vt:lpstr>PowerPoint プレゼンテーション</vt:lpstr>
      <vt:lpstr>Ⅴ　結びにかえて（1）</vt:lpstr>
      <vt:lpstr>Ⅴ　結びにかえて（2）</vt:lpstr>
      <vt:lpstr>Ⅴ　結びにかえて（3）</vt:lpstr>
      <vt:lpstr>Ⅴ　結びにかえて（4）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BoEはいつ中央銀行に変貌したのか：再考   When did the Bank of England become a central bank?: revisited</dc:title>
  <dc:creator>mihokori</dc:creator>
  <cp:lastModifiedBy>Masashi</cp:lastModifiedBy>
  <cp:revision>22</cp:revision>
  <dcterms:created xsi:type="dcterms:W3CDTF">2012-06-05T15:04:35Z</dcterms:created>
  <dcterms:modified xsi:type="dcterms:W3CDTF">2013-08-27T23:52:18Z</dcterms:modified>
</cp:coreProperties>
</file>