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15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70B42-7CAD-43A1-8325-F2C74A31FDB8}" type="datetimeFigureOut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0618B-7F69-4EE0-830F-390C9A433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94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259C5-B6BC-485C-A2CB-6F769CEF5BBC}" type="datetimeFigureOut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7757B-B290-4E1E-B18F-FE32545B4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18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757B-B290-4E1E-B18F-FE32545B430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830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B09F-05C8-42F6-9993-8D282789F9CA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3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393-C190-4DA7-929A-9208C03C1A2C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1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EA43-BF65-47D1-9568-466163F88E59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29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E630-33FC-4947-AA83-2CF094254C2A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655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D21F-B362-4A37-B7E8-2DD608AEFAC2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86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25F1-AD1D-42E2-A294-48026CE30FA1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30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6454-D09B-4773-BD8F-4B6155FBAF98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43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B596-E803-4E1F-A8EB-703E48367C80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62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1A15-5716-459A-AB3A-A5CFDA7829ED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03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2C6D-A333-434D-B5FF-29281801451E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2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51D-3A08-47D3-927D-E19B488662BD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5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FA98-C230-4ECA-988A-3F395E9CAB2D}" type="datetime1">
              <a:rPr kumimoji="1" lang="ja-JP" altLang="en-US" smtClean="0"/>
              <a:t>2014/3/24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80BC-48C0-4EB0-96F2-8856F4F1153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210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7030" y="820882"/>
            <a:ext cx="9144000" cy="5226627"/>
          </a:xfrm>
        </p:spPr>
        <p:txBody>
          <a:bodyPr>
            <a:normAutofit fontScale="92500" lnSpcReduction="10000"/>
          </a:bodyPr>
          <a:lstStyle/>
          <a:p>
            <a:pPr algn="l"/>
            <a:endParaRPr lang="ja-JP" altLang="en-US" dirty="0" smtClean="0"/>
          </a:p>
          <a:p>
            <a:r>
              <a:rPr lang="ja-JP" altLang="en-US" sz="2800" dirty="0" smtClean="0"/>
              <a:t>アーカイブにもとづく欧州通貨統合史</a:t>
            </a:r>
          </a:p>
          <a:p>
            <a:pPr algn="l"/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　－－新たな知見と論点－－</a:t>
            </a:r>
          </a:p>
          <a:p>
            <a:pPr algn="l"/>
            <a:r>
              <a:rPr lang="ja-JP" altLang="en-US" dirty="0" smtClean="0"/>
              <a:t>　　　　　　　　　　　　　　　　　　　　　　　　　　　　　　　　　</a:t>
            </a:r>
            <a:r>
              <a:rPr lang="ja-JP" altLang="en-US" sz="2000" dirty="0" smtClean="0"/>
              <a:t>　　　権上康男</a:t>
            </a:r>
          </a:p>
          <a:p>
            <a:pPr algn="l"/>
            <a:r>
              <a:rPr lang="ja-JP" altLang="en-US" dirty="0" smtClean="0"/>
              <a:t>　　　　　　　　　　　　　　　　　　　　　　　　　　　　　　　　　　　　</a:t>
            </a:r>
            <a:r>
              <a:rPr lang="en-US" altLang="ja-JP" sz="1800" dirty="0" smtClean="0"/>
              <a:t>2014.3.22</a:t>
            </a:r>
            <a:endParaRPr lang="ja-JP" altLang="en-US" sz="1800" dirty="0" smtClean="0"/>
          </a:p>
          <a:p>
            <a:pPr algn="l"/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　　　　　　　　　　　　　　　　　　　　　　　　　　　　　日本金融学会 中央銀行部会</a:t>
            </a:r>
            <a:endParaRPr lang="ja-JP" altLang="en-US" sz="1800" dirty="0"/>
          </a:p>
          <a:p>
            <a:pPr algn="l"/>
            <a:endParaRPr lang="ja-JP" altLang="en-US" sz="2000" dirty="0" smtClean="0"/>
          </a:p>
          <a:p>
            <a:pPr algn="l"/>
            <a:endParaRPr lang="ja-JP" altLang="en-US" sz="2000" dirty="0" smtClean="0"/>
          </a:p>
          <a:p>
            <a:pPr algn="l"/>
            <a:r>
              <a:rPr lang="ja-JP" altLang="en-US" sz="2000" dirty="0" smtClean="0"/>
              <a:t>はじめに</a:t>
            </a:r>
            <a:endParaRPr lang="ja-JP" altLang="en-US" sz="2000" dirty="0"/>
          </a:p>
          <a:p>
            <a:pPr algn="l"/>
            <a:r>
              <a:rPr kumimoji="1" lang="ja-JP" altLang="en-US" sz="2000" dirty="0" smtClean="0"/>
              <a:t>Ｉ</a:t>
            </a:r>
            <a:r>
              <a:rPr kumimoji="1" lang="en-US" altLang="ja-JP" sz="2000" dirty="0" smtClean="0"/>
              <a:t>   </a:t>
            </a:r>
            <a:r>
              <a:rPr lang="ja-JP" altLang="en-US" sz="2000" dirty="0"/>
              <a:t> </a:t>
            </a:r>
            <a:r>
              <a:rPr lang="ja-JP" altLang="en-US" sz="2000" dirty="0" smtClean="0"/>
              <a:t> </a:t>
            </a:r>
            <a:r>
              <a:rPr kumimoji="1" lang="ja-JP" altLang="en-US" sz="2000" dirty="0" smtClean="0"/>
              <a:t>通貨統合をめぐる「基軸国」フランスと西ドイツ</a:t>
            </a:r>
          </a:p>
          <a:p>
            <a:pPr algn="l"/>
            <a:r>
              <a:rPr lang="ja-JP" altLang="en-US" sz="2000" dirty="0" smtClean="0"/>
              <a:t>Ｉ</a:t>
            </a:r>
            <a:r>
              <a:rPr lang="ja-JP" altLang="en-US" sz="2000" dirty="0"/>
              <a:t>Ｉ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　欧州変動幅制度（スネイク、ＥＭ</a:t>
            </a:r>
            <a:r>
              <a:rPr lang="ja-JP" altLang="en-US" sz="2000" dirty="0"/>
              <a:t>Ｓ</a:t>
            </a:r>
            <a:r>
              <a:rPr lang="ja-JP" altLang="en-US" sz="2000" dirty="0" smtClean="0"/>
              <a:t>）の運営</a:t>
            </a:r>
            <a:r>
              <a:rPr lang="en-US" altLang="ja-JP" sz="2000" dirty="0" smtClean="0"/>
              <a:t>―</a:t>
            </a:r>
            <a:r>
              <a:rPr lang="en-US" altLang="ja-JP" sz="2000" dirty="0"/>
              <a:t>―</a:t>
            </a:r>
            <a:r>
              <a:rPr lang="ja-JP" altLang="en-US" sz="2000" dirty="0" smtClean="0"/>
              <a:t>制度の</a:t>
            </a:r>
            <a:r>
              <a:rPr lang="ja-JP" altLang="en-US" sz="2000" dirty="0"/>
              <a:t>緊張</a:t>
            </a:r>
            <a:r>
              <a:rPr lang="ja-JP" altLang="en-US" sz="2000" dirty="0" smtClean="0"/>
              <a:t>と対処法</a:t>
            </a:r>
          </a:p>
          <a:p>
            <a:pPr algn="l"/>
            <a:r>
              <a:rPr lang="ja-JP" altLang="en-US" sz="2000" dirty="0" smtClean="0"/>
              <a:t>ＩＩ</a:t>
            </a:r>
            <a:r>
              <a:rPr lang="ja-JP" altLang="en-US" sz="2000" dirty="0"/>
              <a:t>Ｉ</a:t>
            </a:r>
            <a:r>
              <a:rPr lang="ja-JP" altLang="en-US" sz="2000" dirty="0" smtClean="0"/>
              <a:t>　欧州通貨統合史研究の焦点</a:t>
            </a:r>
            <a:r>
              <a:rPr lang="en-US" altLang="ja-JP" sz="2000" dirty="0" smtClean="0"/>
              <a:t>――</a:t>
            </a:r>
            <a:r>
              <a:rPr lang="ja-JP" altLang="en-US" sz="2000" dirty="0" smtClean="0"/>
              <a:t>ＥＭ</a:t>
            </a:r>
            <a:r>
              <a:rPr lang="ja-JP" altLang="en-US" sz="2000" dirty="0"/>
              <a:t>Ｓ</a:t>
            </a:r>
            <a:r>
              <a:rPr lang="ja-JP" altLang="en-US" sz="2000" dirty="0" smtClean="0"/>
              <a:t>の成立（</a:t>
            </a:r>
            <a:r>
              <a:rPr lang="en-US" altLang="ja-JP" sz="2000" dirty="0" smtClean="0"/>
              <a:t>197</a:t>
            </a:r>
            <a:r>
              <a:rPr lang="en-US" altLang="ja-JP" sz="2000" dirty="0"/>
              <a:t>8</a:t>
            </a:r>
            <a:r>
              <a:rPr lang="ja-JP" altLang="en-US" sz="2000" dirty="0" smtClean="0"/>
              <a:t>）</a:t>
            </a:r>
          </a:p>
          <a:p>
            <a:pPr algn="l"/>
            <a:r>
              <a:rPr lang="ja-JP" altLang="en-US" sz="2000" dirty="0" smtClean="0"/>
              <a:t>結び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8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4845" y="643944"/>
            <a:ext cx="10515600" cy="5796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1800" dirty="0" smtClean="0"/>
              <a:t>   　</a:t>
            </a:r>
            <a:r>
              <a:rPr lang="ja-JP" altLang="en-US" sz="2000" b="1" dirty="0" smtClean="0">
                <a:latin typeface="+mj-ea"/>
                <a:ea typeface="+mj-ea"/>
              </a:rPr>
              <a:t>調整機構 </a:t>
            </a:r>
            <a:endParaRPr lang="en-US" altLang="ja-JP" sz="20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800" dirty="0" smtClean="0"/>
              <a:t>      　  </a:t>
            </a:r>
            <a:r>
              <a:rPr lang="ja-JP" altLang="ja-JP" sz="2000" dirty="0" smtClean="0"/>
              <a:t>統合</a:t>
            </a:r>
            <a:r>
              <a:rPr lang="ja-JP" altLang="ja-JP" sz="2000" dirty="0"/>
              <a:t>欧州に</a:t>
            </a:r>
            <a:r>
              <a:rPr lang="ja-JP" altLang="ja-JP" sz="2000" dirty="0" smtClean="0"/>
              <a:t>は調整</a:t>
            </a:r>
            <a:r>
              <a:rPr lang="ja-JP" altLang="ja-JP" sz="2000" dirty="0"/>
              <a:t>機構がないかに見える</a:t>
            </a:r>
            <a:r>
              <a:rPr lang="ja-JP" altLang="ja-JP" sz="2000" dirty="0" smtClean="0"/>
              <a:t>。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    　 </a:t>
            </a:r>
            <a:r>
              <a:rPr lang="ja-JP" altLang="ja-JP" sz="2000" dirty="0" smtClean="0"/>
              <a:t>⇒</a:t>
            </a:r>
            <a:r>
              <a:rPr lang="ja-JP" altLang="ja-JP" sz="2000" dirty="0"/>
              <a:t>マネタリズムの</a:t>
            </a:r>
            <a:r>
              <a:rPr lang="ja-JP" altLang="ja-JP" sz="2000" dirty="0" smtClean="0"/>
              <a:t>為替理論</a:t>
            </a:r>
            <a:r>
              <a:rPr lang="ja-JP" altLang="ja-JP" sz="2000" dirty="0"/>
              <a:t>に</a:t>
            </a:r>
            <a:r>
              <a:rPr lang="ja-JP" altLang="ja-JP" sz="2000" dirty="0" smtClean="0"/>
              <a:t>もとづく</a:t>
            </a:r>
            <a:r>
              <a:rPr lang="ja-JP" altLang="en-US" sz="2000" dirty="0" smtClean="0"/>
              <a:t>通貨統合悲観論、</a:t>
            </a:r>
            <a:r>
              <a:rPr lang="ja-JP" altLang="ja-JP" sz="2000" dirty="0" smtClean="0"/>
              <a:t>ユーロ圏</a:t>
            </a:r>
            <a:r>
              <a:rPr lang="ja-JP" altLang="ja-JP" sz="2000" dirty="0"/>
              <a:t>分解</a:t>
            </a:r>
            <a:r>
              <a:rPr lang="ja-JP" altLang="en-US" sz="2000" dirty="0" smtClean="0"/>
              <a:t>・分裂</a:t>
            </a:r>
            <a:r>
              <a:rPr lang="ja-JP" altLang="ja-JP" sz="2000" dirty="0" smtClean="0"/>
              <a:t>論。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  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　　</a:t>
            </a:r>
            <a:r>
              <a:rPr lang="ja-JP" altLang="en-US" sz="2000" dirty="0" smtClean="0">
                <a:latin typeface="+mn-ea"/>
              </a:rPr>
              <a:t>　 </a:t>
            </a:r>
            <a:r>
              <a:rPr lang="ja-JP" altLang="ja-JP" sz="2000" dirty="0" smtClean="0">
                <a:latin typeface="+mn-ea"/>
              </a:rPr>
              <a:t>調整</a:t>
            </a:r>
            <a:r>
              <a:rPr lang="ja-JP" altLang="ja-JP" sz="2000" dirty="0">
                <a:latin typeface="+mn-ea"/>
              </a:rPr>
              <a:t>機構</a:t>
            </a:r>
            <a:r>
              <a:rPr lang="ja-JP" altLang="en-US" sz="2000" dirty="0">
                <a:latin typeface="+mn-ea"/>
              </a:rPr>
              <a:t>はローマ</a:t>
            </a:r>
            <a:r>
              <a:rPr lang="ja-JP" altLang="en-US" sz="2000" dirty="0" smtClean="0">
                <a:latin typeface="+mn-ea"/>
              </a:rPr>
              <a:t>条約により初発から用意されていた</a:t>
            </a:r>
            <a:r>
              <a:rPr lang="ja-JP" altLang="ja-JP" sz="2000" dirty="0" smtClean="0">
                <a:latin typeface="+mn-ea"/>
              </a:rPr>
              <a:t>。共同体</a:t>
            </a:r>
            <a:r>
              <a:rPr lang="ja-JP" altLang="ja-JP" sz="2000" dirty="0">
                <a:latin typeface="+mn-ea"/>
              </a:rPr>
              <a:t>の</a:t>
            </a:r>
            <a:r>
              <a:rPr lang="ja-JP" altLang="ja-JP" sz="2000" dirty="0" smtClean="0">
                <a:latin typeface="+mn-ea"/>
              </a:rPr>
              <a:t>諸機関（閣僚理事会</a:t>
            </a:r>
            <a:r>
              <a:rPr lang="ja-JP" altLang="en-US" sz="2000" dirty="0" smtClean="0">
                <a:latin typeface="+mn-ea"/>
              </a:rPr>
              <a:t>、</a:t>
            </a: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   専門委員会</a:t>
            </a:r>
            <a:r>
              <a:rPr lang="ja-JP" altLang="ja-JP" sz="2000" dirty="0" smtClean="0">
                <a:latin typeface="+mn-ea"/>
              </a:rPr>
              <a:t>）における多国間協議</a:t>
            </a:r>
            <a:r>
              <a:rPr lang="ja-JP" altLang="ja-JP" sz="2000" dirty="0">
                <a:latin typeface="+mn-ea"/>
              </a:rPr>
              <a:t>＝</a:t>
            </a:r>
            <a:r>
              <a:rPr lang="ja-JP" altLang="ja-JP" sz="2000" dirty="0" smtClean="0">
                <a:latin typeface="+mn-ea"/>
              </a:rPr>
              <a:t>調整――「共同体的解決法」。</a:t>
            </a:r>
            <a:r>
              <a:rPr lang="ja-JP" altLang="en-US" sz="2000" dirty="0" smtClean="0">
                <a:latin typeface="+mn-ea"/>
              </a:rPr>
              <a:t>ただし、濃密な調整</a:t>
            </a: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　 の実態はアーカイブでないと確認</a:t>
            </a:r>
            <a:r>
              <a:rPr lang="ja-JP" altLang="en-US" sz="2000" dirty="0">
                <a:latin typeface="+mn-ea"/>
              </a:rPr>
              <a:t>は</a:t>
            </a:r>
            <a:r>
              <a:rPr lang="ja-JP" altLang="en-US" sz="2000" dirty="0" smtClean="0">
                <a:latin typeface="+mn-ea"/>
              </a:rPr>
              <a:t>困難。統合</a:t>
            </a:r>
            <a:r>
              <a:rPr lang="ja-JP" altLang="en-US" sz="2000" dirty="0">
                <a:latin typeface="+mn-ea"/>
              </a:rPr>
              <a:t>欧州</a:t>
            </a:r>
            <a:r>
              <a:rPr lang="ja-JP" altLang="en-US" sz="2000" dirty="0" smtClean="0">
                <a:latin typeface="+mn-ea"/>
              </a:rPr>
              <a:t>は</a:t>
            </a:r>
            <a:r>
              <a:rPr lang="ja-JP" altLang="en-US" sz="2000" dirty="0">
                <a:latin typeface="+mn-ea"/>
              </a:rPr>
              <a:t>一種の政治</a:t>
            </a:r>
            <a:r>
              <a:rPr lang="ja-JP" altLang="en-US" sz="2000" dirty="0" smtClean="0">
                <a:latin typeface="+mn-ea"/>
              </a:rPr>
              <a:t>同盟。</a:t>
            </a:r>
          </a:p>
          <a:p>
            <a:pPr marL="0" indent="0">
              <a:buNone/>
            </a:pPr>
            <a:endParaRPr lang="ja-JP" altLang="en-US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+mn-ea"/>
              </a:rPr>
              <a:t>       </a:t>
            </a:r>
            <a:r>
              <a:rPr lang="ja-JP" altLang="ja-JP" sz="2000" dirty="0" smtClean="0">
                <a:latin typeface="+mn-ea"/>
              </a:rPr>
              <a:t>為替</a:t>
            </a:r>
            <a:r>
              <a:rPr lang="ja-JP" altLang="ja-JP" sz="2000" dirty="0">
                <a:latin typeface="+mn-ea"/>
              </a:rPr>
              <a:t>相場の変動（市場機構）を介した調整</a:t>
            </a:r>
            <a:r>
              <a:rPr lang="ja-JP" altLang="ja-JP" sz="2000" dirty="0" smtClean="0">
                <a:latin typeface="+mn-ea"/>
              </a:rPr>
              <a:t>と</a:t>
            </a:r>
            <a:r>
              <a:rPr lang="ja-JP" altLang="en-US" sz="2000" dirty="0" smtClean="0">
                <a:latin typeface="+mn-ea"/>
              </a:rPr>
              <a:t>、</a:t>
            </a:r>
            <a:r>
              <a:rPr lang="ja-JP" altLang="ja-JP" sz="2000" dirty="0" smtClean="0">
                <a:latin typeface="+mn-ea"/>
              </a:rPr>
              <a:t>多国間</a:t>
            </a:r>
            <a:r>
              <a:rPr lang="ja-JP" altLang="ja-JP" sz="2000" dirty="0">
                <a:latin typeface="+mn-ea"/>
              </a:rPr>
              <a:t>協議</a:t>
            </a:r>
            <a:r>
              <a:rPr lang="ja-JP" altLang="ja-JP" sz="2000" dirty="0" smtClean="0">
                <a:latin typeface="+mn-ea"/>
              </a:rPr>
              <a:t>（叡智</a:t>
            </a:r>
            <a:r>
              <a:rPr lang="ja-JP" altLang="ja-JP" sz="2000" dirty="0">
                <a:latin typeface="+mn-ea"/>
              </a:rPr>
              <a:t>主義）</a:t>
            </a:r>
            <a:r>
              <a:rPr lang="ja-JP" altLang="ja-JP" sz="2000" dirty="0" smtClean="0">
                <a:latin typeface="+mn-ea"/>
              </a:rPr>
              <a:t>による調整の</a:t>
            </a:r>
            <a:r>
              <a:rPr lang="ja-JP" altLang="en-US" sz="2000" dirty="0" smtClean="0">
                <a:latin typeface="+mn-ea"/>
              </a:rPr>
              <a:t>、</a:t>
            </a: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   </a:t>
            </a:r>
            <a:r>
              <a:rPr lang="ja-JP" altLang="ja-JP" sz="2000" dirty="0" smtClean="0">
                <a:latin typeface="+mn-ea"/>
              </a:rPr>
              <a:t>いずれが</a:t>
            </a:r>
            <a:r>
              <a:rPr lang="ja-JP" altLang="en-US" sz="2000" dirty="0" smtClean="0">
                <a:latin typeface="+mn-ea"/>
              </a:rPr>
              <a:t>柔軟で</a:t>
            </a:r>
            <a:r>
              <a:rPr lang="ja-JP" altLang="ja-JP" sz="2000" dirty="0" smtClean="0">
                <a:latin typeface="+mn-ea"/>
              </a:rPr>
              <a:t>優れて</a:t>
            </a:r>
            <a:r>
              <a:rPr lang="ja-JP" altLang="ja-JP" sz="2000" dirty="0">
                <a:latin typeface="+mn-ea"/>
              </a:rPr>
              <a:t>いるか</a:t>
            </a:r>
            <a:r>
              <a:rPr lang="ja-JP" altLang="ja-JP" sz="2000" dirty="0" smtClean="0">
                <a:latin typeface="+mn-ea"/>
              </a:rPr>
              <a:t>とい</a:t>
            </a:r>
            <a:r>
              <a:rPr lang="ja-JP" altLang="en-US" sz="2000" dirty="0" smtClean="0">
                <a:latin typeface="+mn-ea"/>
              </a:rPr>
              <a:t>った</a:t>
            </a:r>
            <a:r>
              <a:rPr lang="ja-JP" altLang="ja-JP" sz="2000" dirty="0" smtClean="0">
                <a:latin typeface="+mn-ea"/>
              </a:rPr>
              <a:t>議論は</a:t>
            </a:r>
            <a:r>
              <a:rPr lang="ja-JP" altLang="en-US" sz="2000" dirty="0" smtClean="0">
                <a:latin typeface="+mn-ea"/>
              </a:rPr>
              <a:t>不毛</a:t>
            </a:r>
            <a:r>
              <a:rPr lang="ja-JP" altLang="ja-JP" sz="2000" dirty="0" smtClean="0">
                <a:latin typeface="+mn-ea"/>
              </a:rPr>
              <a:t>。</a:t>
            </a:r>
            <a:r>
              <a:rPr lang="ja-JP" altLang="ja-JP" sz="2000" dirty="0">
                <a:latin typeface="+mn-ea"/>
              </a:rPr>
              <a:t>統合史</a:t>
            </a:r>
            <a:r>
              <a:rPr lang="ja-JP" altLang="ja-JP" sz="2000" dirty="0" smtClean="0">
                <a:latin typeface="+mn-ea"/>
              </a:rPr>
              <a:t>研究にとって</a:t>
            </a:r>
            <a:r>
              <a:rPr lang="ja-JP" altLang="en-US" sz="2000" dirty="0" smtClean="0">
                <a:latin typeface="+mn-ea"/>
              </a:rPr>
              <a:t>重要</a:t>
            </a:r>
            <a:r>
              <a:rPr lang="ja-JP" altLang="ja-JP" sz="2000" dirty="0" smtClean="0">
                <a:latin typeface="+mn-ea"/>
              </a:rPr>
              <a:t>なのは次</a:t>
            </a:r>
            <a:endParaRPr lang="ja-JP" altLang="en-US" sz="20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　</a:t>
            </a:r>
            <a:r>
              <a:rPr lang="ja-JP" altLang="en-US" sz="2000" dirty="0">
                <a:latin typeface="+mn-ea"/>
              </a:rPr>
              <a:t> </a:t>
            </a:r>
            <a:r>
              <a:rPr lang="ja-JP" altLang="ja-JP" sz="2000" dirty="0" smtClean="0">
                <a:latin typeface="+mn-ea"/>
              </a:rPr>
              <a:t>の問</a:t>
            </a:r>
            <a:r>
              <a:rPr lang="ja-JP" altLang="ja-JP" sz="2000" dirty="0">
                <a:latin typeface="+mn-ea"/>
              </a:rPr>
              <a:t>に答える</a:t>
            </a:r>
            <a:r>
              <a:rPr lang="ja-JP" altLang="ja-JP" sz="2000" dirty="0" smtClean="0">
                <a:latin typeface="+mn-ea"/>
              </a:rPr>
              <a:t>こ</a:t>
            </a:r>
            <a:r>
              <a:rPr lang="ja-JP" altLang="en-US" sz="2000" dirty="0">
                <a:latin typeface="+mn-ea"/>
              </a:rPr>
              <a:t>と</a:t>
            </a:r>
            <a:r>
              <a:rPr lang="ja-JP" altLang="ja-JP" sz="2000" dirty="0" smtClean="0">
                <a:latin typeface="+mn-ea"/>
              </a:rPr>
              <a:t>。</a:t>
            </a:r>
            <a:endParaRPr lang="ja-JP" altLang="ja-JP" sz="2000" dirty="0">
              <a:latin typeface="+mn-ea"/>
            </a:endParaRPr>
          </a:p>
          <a:p>
            <a:pPr marL="0" indent="0">
              <a:buNone/>
            </a:pPr>
            <a:r>
              <a:rPr lang="en-US" altLang="ja-JP" sz="2000" dirty="0" smtClean="0"/>
              <a:t>        </a:t>
            </a:r>
            <a:r>
              <a:rPr lang="ja-JP" altLang="en-US" sz="2000" dirty="0" smtClean="0"/>
              <a:t>　　    </a:t>
            </a:r>
            <a:r>
              <a:rPr lang="ja-JP" altLang="ja-JP" sz="1800" dirty="0" smtClean="0">
                <a:latin typeface="+mn-ea"/>
              </a:rPr>
              <a:t>マネタリズム</a:t>
            </a:r>
            <a:r>
              <a:rPr lang="ja-JP" altLang="ja-JP" sz="1800" dirty="0">
                <a:latin typeface="+mn-ea"/>
              </a:rPr>
              <a:t>の為替理論が</a:t>
            </a:r>
            <a:r>
              <a:rPr lang="ja-JP" altLang="ja-JP" sz="1800" dirty="0" smtClean="0">
                <a:latin typeface="+mn-ea"/>
              </a:rPr>
              <a:t>支配的に</a:t>
            </a:r>
            <a:r>
              <a:rPr lang="ja-JP" altLang="ja-JP" sz="1800" dirty="0">
                <a:latin typeface="+mn-ea"/>
              </a:rPr>
              <a:t>なったのは、</a:t>
            </a:r>
            <a:r>
              <a:rPr lang="en-US" altLang="ja-JP" sz="1800" dirty="0">
                <a:latin typeface="+mn-ea"/>
              </a:rPr>
              <a:t>70</a:t>
            </a:r>
            <a:r>
              <a:rPr lang="ja-JP" altLang="ja-JP" sz="1800" dirty="0">
                <a:latin typeface="+mn-ea"/>
              </a:rPr>
              <a:t>年代に、アメリカ（より</a:t>
            </a:r>
            <a:r>
              <a:rPr lang="ja-JP" altLang="ja-JP" sz="1800" dirty="0" smtClean="0">
                <a:latin typeface="+mn-ea"/>
              </a:rPr>
              <a:t>厳密には</a:t>
            </a:r>
            <a:r>
              <a:rPr lang="ja-JP" altLang="en-US" sz="1800" dirty="0" smtClean="0">
                <a:latin typeface="+mn-ea"/>
              </a:rPr>
              <a:t>アメ</a:t>
            </a: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</a:t>
            </a:r>
            <a:r>
              <a:rPr lang="ja-JP" altLang="en-US" sz="1800" dirty="0" smtClean="0">
                <a:latin typeface="+mn-ea"/>
              </a:rPr>
              <a:t>　　　　　  リカ系</a:t>
            </a:r>
            <a:r>
              <a:rPr lang="ja-JP" altLang="ja-JP" sz="1800" dirty="0" smtClean="0">
                <a:latin typeface="+mn-ea"/>
              </a:rPr>
              <a:t>多国籍企業</a:t>
            </a:r>
            <a:r>
              <a:rPr lang="ja-JP" altLang="ja-JP" sz="1800" dirty="0">
                <a:latin typeface="+mn-ea"/>
              </a:rPr>
              <a:t>）が世界に変動相場制を</a:t>
            </a:r>
            <a:r>
              <a:rPr lang="ja-JP" altLang="ja-JP" sz="1800" dirty="0" smtClean="0">
                <a:latin typeface="+mn-ea"/>
              </a:rPr>
              <a:t>押し付ける際</a:t>
            </a:r>
            <a:r>
              <a:rPr lang="ja-JP" altLang="ja-JP" sz="1800" dirty="0">
                <a:latin typeface="+mn-ea"/>
              </a:rPr>
              <a:t>に理論的拠り所と</a:t>
            </a:r>
            <a:r>
              <a:rPr lang="ja-JP" altLang="ja-JP" sz="1800" dirty="0" smtClean="0">
                <a:latin typeface="+mn-ea"/>
              </a:rPr>
              <a:t>した</a:t>
            </a:r>
            <a:r>
              <a:rPr lang="ja-JP" altLang="en-US" sz="1800" dirty="0" smtClean="0">
                <a:latin typeface="+mn-ea"/>
              </a:rPr>
              <a:t>ためで</a:t>
            </a: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</a:t>
            </a:r>
            <a:r>
              <a:rPr lang="ja-JP" altLang="en-US" sz="1800" dirty="0" smtClean="0">
                <a:latin typeface="+mn-ea"/>
              </a:rPr>
              <a:t>　　　　　  あ</a:t>
            </a:r>
            <a:r>
              <a:rPr lang="ja-JP" altLang="ja-JP" sz="1800" dirty="0" smtClean="0">
                <a:latin typeface="+mn-ea"/>
              </a:rPr>
              <a:t>る。</a:t>
            </a:r>
            <a:r>
              <a:rPr lang="ja-JP" altLang="en-US" sz="1800" dirty="0" smtClean="0">
                <a:latin typeface="+mn-ea"/>
              </a:rPr>
              <a:t>しかし</a:t>
            </a:r>
            <a:r>
              <a:rPr lang="ja-JP" altLang="ja-JP" sz="1800" dirty="0" smtClean="0">
                <a:latin typeface="+mn-ea"/>
              </a:rPr>
              <a:t>、</a:t>
            </a:r>
            <a:r>
              <a:rPr lang="ja-JP" altLang="ja-JP" sz="1800" dirty="0">
                <a:latin typeface="+mn-ea"/>
              </a:rPr>
              <a:t>欧州</a:t>
            </a:r>
            <a:r>
              <a:rPr lang="ja-JP" altLang="ja-JP" sz="1800" dirty="0" smtClean="0">
                <a:latin typeface="+mn-ea"/>
              </a:rPr>
              <a:t>諸国</a:t>
            </a:r>
            <a:r>
              <a:rPr lang="ja-JP" altLang="en-US" sz="1800" dirty="0" smtClean="0">
                <a:latin typeface="+mn-ea"/>
              </a:rPr>
              <a:t>は</a:t>
            </a:r>
            <a:r>
              <a:rPr lang="ja-JP" altLang="ja-JP" sz="1800" dirty="0" smtClean="0">
                <a:latin typeface="+mn-ea"/>
              </a:rPr>
              <a:t>これ</a:t>
            </a:r>
            <a:r>
              <a:rPr lang="ja-JP" altLang="ja-JP" sz="1800" dirty="0">
                <a:latin typeface="+mn-ea"/>
              </a:rPr>
              <a:t>に背を向けて、通貨統合に向かった。それはなぜか</a:t>
            </a:r>
            <a:r>
              <a:rPr lang="ja-JP" altLang="ja-JP" sz="1800" dirty="0" smtClean="0">
                <a:latin typeface="+mn-ea"/>
              </a:rPr>
              <a:t>。</a:t>
            </a:r>
            <a:endParaRPr lang="ja-JP" altLang="en-US" sz="1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</a:t>
            </a:r>
            <a:r>
              <a:rPr lang="ja-JP" altLang="en-US" sz="1800" dirty="0" smtClean="0">
                <a:latin typeface="+mn-ea"/>
              </a:rPr>
              <a:t>　　　　　  （答えはＥＭＳ成立の背景にある。）</a:t>
            </a:r>
            <a:endParaRPr lang="ja-JP" altLang="ja-JP" sz="18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2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52945" y="620445"/>
            <a:ext cx="10515600" cy="5918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ＩＩＩ</a:t>
            </a:r>
            <a:r>
              <a:rPr kumimoji="1" lang="en-US" altLang="ja-JP" sz="2400" dirty="0" smtClean="0"/>
              <a:t>  </a:t>
            </a:r>
            <a:r>
              <a:rPr kumimoji="1" lang="ja-JP" altLang="en-US" sz="2400" dirty="0" smtClean="0"/>
              <a:t>欧州通貨統合史の焦点</a:t>
            </a:r>
            <a:r>
              <a:rPr lang="ja-JP" altLang="en-US" sz="2400" dirty="0" smtClean="0"/>
              <a:t>－－</a:t>
            </a:r>
            <a:r>
              <a:rPr kumimoji="1" lang="ja-JP" altLang="en-US" sz="2400" dirty="0" smtClean="0"/>
              <a:t>ＥＭＳ</a:t>
            </a:r>
            <a:r>
              <a:rPr lang="ja-JP" altLang="en-US" sz="2400" dirty="0" smtClean="0"/>
              <a:t>の創設（</a:t>
            </a:r>
            <a:r>
              <a:rPr lang="en-US" altLang="ja-JP" sz="2400" dirty="0" smtClean="0"/>
              <a:t>1978.12</a:t>
            </a:r>
            <a:r>
              <a:rPr lang="ja-JP" altLang="en-US" sz="2400" dirty="0" smtClean="0"/>
              <a:t>）</a:t>
            </a:r>
          </a:p>
          <a:p>
            <a:endParaRPr kumimoji="1" lang="en-US" altLang="ja-JP" sz="2000" dirty="0" smtClean="0"/>
          </a:p>
          <a:p>
            <a:pPr marL="0" indent="0">
              <a:buNone/>
            </a:pPr>
            <a:r>
              <a:rPr kumimoji="1" lang="ja-JP" altLang="en-US" sz="2000" dirty="0" smtClean="0"/>
              <a:t>　  欧州通貨統合史の</a:t>
            </a:r>
            <a:r>
              <a:rPr lang="ja-JP" altLang="en-US" sz="2000" dirty="0"/>
              <a:t>重要</a:t>
            </a:r>
            <a:r>
              <a:rPr lang="ja-JP" altLang="en-US" sz="2000" dirty="0" smtClean="0"/>
              <a:t>な</a:t>
            </a:r>
            <a:r>
              <a:rPr kumimoji="1" lang="ja-JP" altLang="en-US" sz="2000" dirty="0" smtClean="0"/>
              <a:t>画期の一つはＥＭＳ</a:t>
            </a:r>
            <a:r>
              <a:rPr lang="ja-JP" altLang="en-US" sz="2000" dirty="0" smtClean="0"/>
              <a:t>の</a:t>
            </a:r>
            <a:r>
              <a:rPr lang="ja-JP" altLang="en-US" sz="2000" dirty="0"/>
              <a:t>創設</a:t>
            </a:r>
            <a:r>
              <a:rPr lang="ja-JP" altLang="en-US" sz="2000" dirty="0" smtClean="0"/>
              <a:t>にある。ＥＭＳ</a:t>
            </a:r>
            <a:r>
              <a:rPr lang="ja-JP" altLang="ja-JP" sz="2000" dirty="0" smtClean="0"/>
              <a:t>の</a:t>
            </a:r>
            <a:r>
              <a:rPr lang="ja-JP" altLang="ja-JP" sz="2000" dirty="0"/>
              <a:t>骨格は仏独</a:t>
            </a:r>
            <a:r>
              <a:rPr lang="ja-JP" altLang="ja-JP" sz="2000" dirty="0" smtClean="0"/>
              <a:t>首脳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  </a:t>
            </a:r>
            <a:r>
              <a:rPr lang="ja-JP" altLang="ja-JP" sz="2000" dirty="0" smtClean="0"/>
              <a:t>の秘密</a:t>
            </a:r>
            <a:r>
              <a:rPr lang="ja-JP" altLang="ja-JP" sz="2000" dirty="0"/>
              <a:t>協議でまとめられ</a:t>
            </a:r>
            <a:r>
              <a:rPr lang="ja-JP" altLang="ja-JP" sz="2000" dirty="0" smtClean="0"/>
              <a:t>、各国</a:t>
            </a:r>
            <a:r>
              <a:rPr lang="ja-JP" altLang="ja-JP" sz="2000" dirty="0"/>
              <a:t>の国内調整を経ず</a:t>
            </a:r>
            <a:r>
              <a:rPr lang="ja-JP" altLang="ja-JP" sz="2000" dirty="0" smtClean="0"/>
              <a:t>に欧州首脳理事会</a:t>
            </a:r>
            <a:r>
              <a:rPr lang="ja-JP" altLang="ja-JP" sz="2000" dirty="0"/>
              <a:t>に提案</a:t>
            </a:r>
            <a:r>
              <a:rPr lang="ja-JP" altLang="ja-JP" sz="2000" dirty="0" smtClean="0"/>
              <a:t>され</a:t>
            </a:r>
            <a:r>
              <a:rPr lang="ja-JP" altLang="en-US" sz="2000" dirty="0" smtClean="0"/>
              <a:t>、承認</a:t>
            </a:r>
          </a:p>
          <a:p>
            <a:pPr marL="0" indent="0">
              <a:buNone/>
            </a:pPr>
            <a:r>
              <a:rPr lang="ja-JP" altLang="en-US" sz="2000" dirty="0"/>
              <a:t>　 </a:t>
            </a:r>
            <a:r>
              <a:rPr lang="ja-JP" altLang="en-US" sz="2000" dirty="0" smtClean="0"/>
              <a:t> され</a:t>
            </a:r>
            <a:r>
              <a:rPr lang="ja-JP" altLang="ja-JP" sz="2000" dirty="0" smtClean="0"/>
              <a:t>た。政治</a:t>
            </a:r>
            <a:r>
              <a:rPr lang="ja-JP" altLang="en-US" sz="2000" dirty="0" smtClean="0"/>
              <a:t>が</a:t>
            </a:r>
            <a:r>
              <a:rPr lang="ja-JP" altLang="ja-JP" sz="2000" dirty="0" smtClean="0"/>
              <a:t>決定的役割</a:t>
            </a:r>
            <a:r>
              <a:rPr lang="ja-JP" altLang="ja-JP" sz="2000" dirty="0"/>
              <a:t>を</a:t>
            </a:r>
            <a:r>
              <a:rPr lang="ja-JP" altLang="ja-JP" sz="2000" dirty="0" smtClean="0"/>
              <a:t>果たし</a:t>
            </a:r>
            <a:r>
              <a:rPr lang="ja-JP" altLang="en-US" sz="2000" dirty="0" smtClean="0"/>
              <a:t>ており</a:t>
            </a:r>
            <a:r>
              <a:rPr lang="ja-JP" altLang="ja-JP" sz="2000" dirty="0" smtClean="0"/>
              <a:t>、</a:t>
            </a:r>
            <a:r>
              <a:rPr lang="ja-JP" altLang="ja-JP" sz="2000" dirty="0"/>
              <a:t>フランス大統領文書</a:t>
            </a:r>
            <a:r>
              <a:rPr lang="ja-JP" altLang="ja-JP" sz="2000" dirty="0" smtClean="0"/>
              <a:t>が</a:t>
            </a:r>
            <a:r>
              <a:rPr lang="ja-JP" altLang="en-US" sz="2000" dirty="0"/>
              <a:t>貴重</a:t>
            </a:r>
            <a:r>
              <a:rPr lang="ja-JP" altLang="ja-JP" sz="2000" dirty="0" smtClean="0"/>
              <a:t>な</a:t>
            </a:r>
            <a:r>
              <a:rPr lang="ja-JP" altLang="ja-JP" sz="2000" dirty="0"/>
              <a:t>情報源となる</a:t>
            </a:r>
            <a:r>
              <a:rPr lang="ja-JP" altLang="ja-JP" sz="2000" dirty="0" smtClean="0"/>
              <a:t>。</a:t>
            </a:r>
            <a:endParaRPr lang="ja-JP" altLang="en-US" sz="2000" dirty="0" smtClean="0"/>
          </a:p>
          <a:p>
            <a:pPr marL="0" indent="0">
              <a:buNone/>
            </a:pPr>
            <a:endParaRPr lang="ja-JP" altLang="en-US" sz="2000" dirty="0"/>
          </a:p>
          <a:p>
            <a:pPr marL="0" indent="0"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1</a:t>
            </a:r>
            <a:r>
              <a:rPr lang="en-US" altLang="ja-JP" sz="2000" b="1" dirty="0" smtClean="0">
                <a:latin typeface="+mj-ea"/>
                <a:ea typeface="+mj-ea"/>
              </a:rPr>
              <a:t>. </a:t>
            </a:r>
            <a:r>
              <a:rPr lang="ja-JP" altLang="en-US" sz="2000" b="1" dirty="0" smtClean="0">
                <a:latin typeface="+mj-ea"/>
                <a:ea typeface="+mj-ea"/>
              </a:rPr>
              <a:t> ＥＭＳとは何か</a:t>
            </a:r>
            <a:endParaRPr lang="en-US" altLang="ja-JP" sz="20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sz="2000" dirty="0" smtClean="0"/>
              <a:t> </a:t>
            </a:r>
            <a:r>
              <a:rPr lang="ja-JP" altLang="en-US" sz="2000" dirty="0" smtClean="0"/>
              <a:t>　　</a:t>
            </a:r>
            <a:r>
              <a:rPr lang="ja-JP" altLang="en-US" sz="2000" b="1" dirty="0" smtClean="0">
                <a:latin typeface="+mj-ea"/>
                <a:ea typeface="+mj-ea"/>
              </a:rPr>
              <a:t> </a:t>
            </a:r>
            <a:r>
              <a:rPr lang="en-US" altLang="ja-JP" sz="2000" b="1" dirty="0" smtClean="0">
                <a:latin typeface="+mj-ea"/>
                <a:ea typeface="+mj-ea"/>
              </a:rPr>
              <a:t>EMS</a:t>
            </a:r>
            <a:r>
              <a:rPr lang="ja-JP" altLang="ja-JP" sz="2000" b="1" dirty="0">
                <a:latin typeface="+mj-ea"/>
                <a:ea typeface="+mj-ea"/>
              </a:rPr>
              <a:t>の構成要素</a:t>
            </a:r>
            <a:r>
              <a:rPr lang="ja-JP" altLang="ja-JP" sz="2000" b="1" dirty="0" smtClean="0">
                <a:latin typeface="+mj-ea"/>
                <a:ea typeface="+mj-ea"/>
              </a:rPr>
              <a:t>。</a:t>
            </a:r>
            <a:endParaRPr lang="en-US" altLang="ja-JP" sz="20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2000" dirty="0" smtClean="0"/>
              <a:t>　　　</a:t>
            </a:r>
            <a:r>
              <a:rPr lang="ja-JP" altLang="ja-JP" sz="2000" dirty="0" smtClean="0"/>
              <a:t>①</a:t>
            </a:r>
            <a:r>
              <a:rPr lang="en-US" altLang="ja-JP" sz="2000" dirty="0" smtClean="0"/>
              <a:t> 2.25</a:t>
            </a:r>
            <a:r>
              <a:rPr lang="ja-JP" altLang="ja-JP" sz="2000" dirty="0"/>
              <a:t>％の最大変動幅をもつ為替機構</a:t>
            </a:r>
            <a:r>
              <a:rPr lang="ja-JP" altLang="ja-JP" sz="2000" dirty="0" smtClean="0"/>
              <a:t>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　　</a:t>
            </a:r>
            <a:r>
              <a:rPr lang="ja-JP" altLang="ja-JP" sz="2000" dirty="0" smtClean="0"/>
              <a:t>②</a:t>
            </a:r>
            <a:r>
              <a:rPr lang="en-US" altLang="ja-JP" sz="2000" dirty="0" smtClean="0"/>
              <a:t> </a:t>
            </a:r>
            <a:r>
              <a:rPr lang="ja-JP" altLang="ja-JP" sz="2000" dirty="0" smtClean="0"/>
              <a:t>通貨バスケット</a:t>
            </a:r>
            <a:r>
              <a:rPr lang="ja-JP" altLang="en-US" sz="2000" dirty="0" smtClean="0"/>
              <a:t>ＥＣ</a:t>
            </a:r>
            <a:r>
              <a:rPr lang="ja-JP" altLang="en-US" sz="2000" dirty="0"/>
              <a:t>Ｕ</a:t>
            </a:r>
            <a:r>
              <a:rPr lang="ja-JP" altLang="en-US" sz="2000" dirty="0" smtClean="0"/>
              <a:t>（</a:t>
            </a:r>
            <a:r>
              <a:rPr lang="ja-JP" altLang="ja-JP" sz="2000" dirty="0" smtClean="0"/>
              <a:t>共通</a:t>
            </a:r>
            <a:r>
              <a:rPr lang="ja-JP" altLang="ja-JP" sz="2000" dirty="0"/>
              <a:t>通貨</a:t>
            </a:r>
            <a:r>
              <a:rPr lang="ja-JP" altLang="ja-JP" sz="2000" dirty="0" smtClean="0"/>
              <a:t>）</a:t>
            </a:r>
            <a:r>
              <a:rPr lang="ja-JP" altLang="en-US" sz="2000" dirty="0" smtClean="0"/>
              <a:t>の使用</a:t>
            </a:r>
            <a:r>
              <a:rPr lang="ja-JP" altLang="ja-JP" sz="2000" dirty="0" smtClean="0"/>
              <a:t>。</a:t>
            </a:r>
            <a:r>
              <a:rPr lang="ja-JP" altLang="en-US" sz="2000" dirty="0" smtClean="0"/>
              <a:t>ＥＣ</a:t>
            </a:r>
            <a:r>
              <a:rPr lang="ja-JP" altLang="en-US" sz="2000" dirty="0"/>
              <a:t>Ｕ</a:t>
            </a:r>
            <a:r>
              <a:rPr lang="ja-JP" altLang="ja-JP" sz="2000" dirty="0" smtClean="0"/>
              <a:t>は</a:t>
            </a:r>
            <a:r>
              <a:rPr lang="ja-JP" altLang="ja-JP" sz="2000" dirty="0"/>
              <a:t>各国の準備資産の</a:t>
            </a:r>
            <a:r>
              <a:rPr lang="en-US" altLang="ja-JP" sz="2000" dirty="0"/>
              <a:t>20</a:t>
            </a:r>
            <a:r>
              <a:rPr lang="ja-JP" altLang="ja-JP" sz="2000" dirty="0"/>
              <a:t>％を</a:t>
            </a:r>
            <a:r>
              <a:rPr lang="ja-JP" altLang="ja-JP" sz="2000" dirty="0" smtClean="0"/>
              <a:t>欧州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     </a:t>
            </a:r>
            <a:r>
              <a:rPr lang="ja-JP" altLang="ja-JP" sz="2000" dirty="0" smtClean="0"/>
              <a:t>通貨協力</a:t>
            </a:r>
            <a:r>
              <a:rPr lang="ja-JP" altLang="ja-JP" sz="2000" dirty="0"/>
              <a:t>基金</a:t>
            </a:r>
            <a:r>
              <a:rPr lang="ja-JP" altLang="ja-JP" sz="2000" dirty="0" smtClean="0"/>
              <a:t>（</a:t>
            </a:r>
            <a:r>
              <a:rPr lang="ja-JP" altLang="en-US" sz="2000" dirty="0" smtClean="0"/>
              <a:t>ＦＥＣＯ</a:t>
            </a:r>
            <a:r>
              <a:rPr lang="ja-JP" altLang="en-US" sz="2000" dirty="0"/>
              <a:t>Ｍ</a:t>
            </a:r>
            <a:r>
              <a:rPr lang="ja-JP" altLang="ja-JP" sz="2000" dirty="0" smtClean="0"/>
              <a:t>）</a:t>
            </a:r>
            <a:r>
              <a:rPr lang="ja-JP" altLang="ja-JP" sz="2000" dirty="0"/>
              <a:t>へ預託する見返りに発行される</a:t>
            </a:r>
            <a:r>
              <a:rPr lang="ja-JP" altLang="ja-JP" sz="2000" dirty="0" smtClean="0"/>
              <a:t>。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   </a:t>
            </a:r>
            <a:r>
              <a:rPr lang="ja-JP" altLang="ja-JP" sz="2000" dirty="0" smtClean="0"/>
              <a:t>③</a:t>
            </a:r>
            <a:r>
              <a:rPr lang="en-US" altLang="ja-JP" sz="2000" dirty="0" smtClean="0"/>
              <a:t> </a:t>
            </a:r>
            <a:r>
              <a:rPr lang="ja-JP" altLang="ja-JP" sz="2000" dirty="0" smtClean="0"/>
              <a:t>第</a:t>
            </a:r>
            <a:r>
              <a:rPr lang="en-US" altLang="ja-JP" sz="2000" dirty="0" smtClean="0"/>
              <a:t>2</a:t>
            </a:r>
            <a:r>
              <a:rPr lang="ja-JP" altLang="ja-JP" sz="2000" dirty="0" smtClean="0"/>
              <a:t>段階</a:t>
            </a:r>
            <a:r>
              <a:rPr lang="ja-JP" altLang="ja-JP" sz="2000" dirty="0"/>
              <a:t>で欧州通貨基金（欧州中央銀行の萌芽）</a:t>
            </a:r>
            <a:r>
              <a:rPr lang="ja-JP" altLang="ja-JP" sz="2000" dirty="0" smtClean="0"/>
              <a:t>を</a:t>
            </a:r>
            <a:r>
              <a:rPr lang="en-US" altLang="ja-JP" sz="2000" dirty="0" smtClean="0"/>
              <a:t>1981.3 </a:t>
            </a:r>
            <a:r>
              <a:rPr lang="ja-JP" altLang="en-US" sz="2000" dirty="0" err="1" smtClean="0"/>
              <a:t>までに</a:t>
            </a:r>
            <a:r>
              <a:rPr lang="ja-JP" altLang="ja-JP" sz="2000" dirty="0" smtClean="0"/>
              <a:t>創設</a:t>
            </a:r>
            <a:r>
              <a:rPr lang="ja-JP" altLang="ja-JP" sz="2000" dirty="0"/>
              <a:t>する</a:t>
            </a:r>
            <a:r>
              <a:rPr lang="ja-JP" altLang="ja-JP" sz="2000" dirty="0" smtClean="0"/>
              <a:t>。</a:t>
            </a:r>
            <a:endParaRPr lang="ja-JP" altLang="en-US" sz="2000" dirty="0" smtClean="0"/>
          </a:p>
          <a:p>
            <a:pPr marL="0" indent="0">
              <a:buNone/>
            </a:pPr>
            <a:endParaRPr lang="ja-JP" altLang="ja-JP" sz="2000" dirty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 </a:t>
            </a:r>
            <a:r>
              <a:rPr lang="ja-JP" altLang="en-US" sz="2000" dirty="0" smtClean="0"/>
              <a:t>高度の政治的性格（②、③）を有し、技術的</a:t>
            </a:r>
            <a:r>
              <a:rPr lang="ja-JP" altLang="en-US" sz="2000" dirty="0"/>
              <a:t>な</a:t>
            </a:r>
            <a:r>
              <a:rPr lang="ja-JP" altLang="en-US" sz="2000" dirty="0" smtClean="0"/>
              <a:t>スネイクとは全く性格が異なる。</a:t>
            </a:r>
            <a:r>
              <a:rPr lang="en-US" altLang="ja-JP" sz="2000" dirty="0" smtClean="0"/>
              <a:t>9</a:t>
            </a:r>
            <a:r>
              <a:rPr lang="ja-JP" altLang="en-US" sz="2000" dirty="0"/>
              <a:t>カ</a:t>
            </a:r>
            <a:r>
              <a:rPr lang="ja-JP" altLang="en-US" sz="2000" dirty="0" smtClean="0"/>
              <a:t>国が</a:t>
            </a:r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 単一通貨の導入に取り組む</a:t>
            </a:r>
            <a:r>
              <a:rPr lang="ja-JP" altLang="en-US" sz="2000" dirty="0"/>
              <a:t>政治</a:t>
            </a:r>
            <a:r>
              <a:rPr lang="ja-JP" altLang="en-US" sz="2000" dirty="0" smtClean="0"/>
              <a:t>決断をしたことを意味する。なぜかかる決断をしたか。</a:t>
            </a:r>
          </a:p>
          <a:p>
            <a:endParaRPr lang="ja-JP" altLang="en-US" sz="2000" dirty="0" smtClean="0"/>
          </a:p>
          <a:p>
            <a:endParaRPr lang="ja-JP" altLang="ja-JP" sz="20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8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291" y="668784"/>
            <a:ext cx="10332027" cy="56875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000" b="1" dirty="0" smtClean="0">
                <a:latin typeface="+mj-ea"/>
                <a:ea typeface="+mj-ea"/>
              </a:rPr>
              <a:t>2</a:t>
            </a:r>
            <a:r>
              <a:rPr lang="en-US" altLang="ja-JP" sz="2000" b="1" dirty="0">
                <a:latin typeface="+mj-ea"/>
                <a:ea typeface="+mj-ea"/>
              </a:rPr>
              <a:t>.</a:t>
            </a:r>
            <a:r>
              <a:rPr lang="ja-JP" altLang="en-US" sz="2000" b="1" dirty="0" smtClean="0">
                <a:latin typeface="+mj-ea"/>
                <a:ea typeface="+mj-ea"/>
              </a:rPr>
              <a:t>　</a:t>
            </a:r>
            <a:r>
              <a:rPr lang="en-US" altLang="ja-JP" sz="2000" b="1" dirty="0" smtClean="0">
                <a:latin typeface="+mj-ea"/>
                <a:ea typeface="+mj-ea"/>
              </a:rPr>
              <a:t>1974</a:t>
            </a:r>
            <a:r>
              <a:rPr lang="ja-JP" altLang="en-US" sz="2000" b="1" dirty="0" smtClean="0">
                <a:latin typeface="+mj-ea"/>
                <a:ea typeface="+mj-ea"/>
              </a:rPr>
              <a:t>－</a:t>
            </a:r>
            <a:r>
              <a:rPr lang="en-US" altLang="ja-JP" sz="2000" b="1" dirty="0" smtClean="0">
                <a:latin typeface="+mj-ea"/>
                <a:ea typeface="+mj-ea"/>
              </a:rPr>
              <a:t>75</a:t>
            </a:r>
            <a:r>
              <a:rPr lang="ja-JP" altLang="en-US" sz="2000" b="1" dirty="0" smtClean="0">
                <a:latin typeface="+mj-ea"/>
                <a:ea typeface="+mj-ea"/>
              </a:rPr>
              <a:t>の経済危機の衝撃－－</a:t>
            </a:r>
            <a:r>
              <a:rPr lang="ja-JP" altLang="en-US" sz="2000" b="1" dirty="0">
                <a:latin typeface="+mj-ea"/>
              </a:rPr>
              <a:t>フランス</a:t>
            </a:r>
            <a:r>
              <a:rPr lang="ja-JP" altLang="en-US" sz="2000" b="1" dirty="0" smtClean="0">
                <a:latin typeface="+mj-ea"/>
              </a:rPr>
              <a:t>政府</a:t>
            </a:r>
            <a:r>
              <a:rPr lang="ja-JP" altLang="en-US" sz="2000" b="1" dirty="0">
                <a:latin typeface="+mj-ea"/>
              </a:rPr>
              <a:t>の</a:t>
            </a:r>
            <a:r>
              <a:rPr lang="ja-JP" altLang="en-US" sz="2000" b="1" dirty="0" smtClean="0">
                <a:latin typeface="+mj-ea"/>
              </a:rPr>
              <a:t>危機</a:t>
            </a:r>
            <a:r>
              <a:rPr lang="ja-JP" altLang="en-US" sz="2000" b="1" dirty="0">
                <a:latin typeface="+mj-ea"/>
              </a:rPr>
              <a:t>の診断と処方箋</a:t>
            </a:r>
          </a:p>
          <a:p>
            <a:pPr marL="0" indent="0">
              <a:buNone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ja-JP" altLang="en-US" sz="2000" dirty="0" smtClean="0"/>
              <a:t> </a:t>
            </a:r>
            <a:r>
              <a:rPr lang="ja-JP" altLang="ja-JP" sz="2000" dirty="0" smtClean="0"/>
              <a:t>第一次</a:t>
            </a:r>
            <a:r>
              <a:rPr lang="ja-JP" altLang="ja-JP" sz="2000" dirty="0"/>
              <a:t>石油危機とスミソニアン体制</a:t>
            </a:r>
            <a:r>
              <a:rPr lang="ja-JP" altLang="ja-JP" sz="2000" dirty="0" smtClean="0"/>
              <a:t>崩壊</a:t>
            </a:r>
            <a:r>
              <a:rPr lang="ja-JP" altLang="en-US" sz="2000" dirty="0" smtClean="0"/>
              <a:t>ととも</a:t>
            </a:r>
            <a:r>
              <a:rPr lang="ja-JP" altLang="en-US" sz="2000" dirty="0"/>
              <a:t>に</a:t>
            </a:r>
            <a:r>
              <a:rPr lang="ja-JP" altLang="ja-JP" sz="2000" dirty="0" smtClean="0"/>
              <a:t>、</a:t>
            </a:r>
            <a:r>
              <a:rPr lang="ja-JP" altLang="ja-JP" sz="2000" dirty="0"/>
              <a:t>欧州</a:t>
            </a:r>
            <a:r>
              <a:rPr lang="ja-JP" altLang="ja-JP" sz="2000" dirty="0" smtClean="0"/>
              <a:t>諸国は深刻なスタグフレーションに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 </a:t>
            </a:r>
            <a:r>
              <a:rPr lang="ja-JP" altLang="ja-JP" sz="2000" dirty="0" smtClean="0"/>
              <a:t>見舞われる。</a:t>
            </a:r>
            <a:endParaRPr lang="ja-JP" altLang="en-US" sz="2000" dirty="0" smtClean="0"/>
          </a:p>
          <a:p>
            <a:pPr marL="0" indent="0">
              <a:buNone/>
            </a:pP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1800" b="1" dirty="0" smtClean="0"/>
              <a:t>　</a:t>
            </a:r>
            <a:r>
              <a:rPr lang="ja-JP" altLang="en-US" sz="2000" b="1" dirty="0" smtClean="0"/>
              <a:t>  診断－－構造的危機</a:t>
            </a:r>
          </a:p>
          <a:p>
            <a:pPr marL="0" indent="0">
              <a:buNone/>
            </a:pPr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ja-JP" sz="2000" dirty="0" smtClean="0"/>
              <a:t>安価</a:t>
            </a:r>
            <a:r>
              <a:rPr lang="ja-JP" altLang="ja-JP" sz="2000" dirty="0"/>
              <a:t>な通貨にもとづく戦後の成長モデルが</a:t>
            </a:r>
            <a:r>
              <a:rPr lang="en-US" altLang="ja-JP" sz="2000" dirty="0"/>
              <a:t>1974</a:t>
            </a:r>
            <a:r>
              <a:rPr lang="ja-JP" altLang="ja-JP" sz="2000" dirty="0"/>
              <a:t>－</a:t>
            </a:r>
            <a:r>
              <a:rPr lang="en-US" altLang="ja-JP" sz="2000" dirty="0" smtClean="0"/>
              <a:t>75</a:t>
            </a:r>
            <a:r>
              <a:rPr lang="ja-JP" altLang="ja-JP" sz="2000" dirty="0" smtClean="0"/>
              <a:t>を</a:t>
            </a:r>
            <a:r>
              <a:rPr lang="ja-JP" altLang="ja-JP" sz="2000" dirty="0"/>
              <a:t>境に終焉した</a:t>
            </a:r>
            <a:r>
              <a:rPr lang="ja-JP" altLang="ja-JP" sz="2000" dirty="0" smtClean="0"/>
              <a:t>。通貨を切り下げ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</a:t>
            </a:r>
            <a:r>
              <a:rPr lang="ja-JP" altLang="ja-JP" sz="2000" dirty="0" smtClean="0"/>
              <a:t>ても</a:t>
            </a:r>
            <a:r>
              <a:rPr lang="ja-JP" altLang="ja-JP" sz="2000" dirty="0"/>
              <a:t>（単独</a:t>
            </a:r>
            <a:r>
              <a:rPr lang="ja-JP" altLang="ja-JP" sz="2000" dirty="0" smtClean="0"/>
              <a:t>フロート</a:t>
            </a:r>
            <a:r>
              <a:rPr lang="ja-JP" altLang="en-US" sz="2000" dirty="0" smtClean="0"/>
              <a:t>移行</a:t>
            </a:r>
            <a:r>
              <a:rPr lang="ja-JP" altLang="ja-JP" sz="2000" dirty="0" smtClean="0"/>
              <a:t>）</a:t>
            </a:r>
            <a:r>
              <a:rPr lang="ja-JP" altLang="ja-JP" sz="2000" dirty="0"/>
              <a:t>貿易収支は改善せず。通貨は続落し、国内</a:t>
            </a:r>
            <a:r>
              <a:rPr lang="ja-JP" altLang="ja-JP" sz="2000" dirty="0" smtClean="0"/>
              <a:t>はインフレスパイラル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</a:t>
            </a:r>
            <a:r>
              <a:rPr lang="ja-JP" altLang="ja-JP" sz="2000" dirty="0" smtClean="0"/>
              <a:t>に陥る。トレードオフ</a:t>
            </a:r>
            <a:r>
              <a:rPr lang="ja-JP" altLang="ja-JP" sz="2000" dirty="0"/>
              <a:t>の関係にあったインフレと失業がいま</a:t>
            </a:r>
            <a:r>
              <a:rPr lang="ja-JP" altLang="ja-JP" sz="2000" dirty="0" smtClean="0"/>
              <a:t>や併存。</a:t>
            </a:r>
            <a:endParaRPr lang="ja-JP" altLang="en-US" sz="2000" dirty="0"/>
          </a:p>
          <a:p>
            <a:pPr marL="0" indent="0">
              <a:buNone/>
            </a:pPr>
            <a:r>
              <a:rPr lang="ja-JP" altLang="en-US" sz="1800" b="1" dirty="0" smtClean="0"/>
              <a:t>　</a:t>
            </a:r>
            <a:r>
              <a:rPr lang="ja-JP" altLang="en-US" sz="2000" b="1" dirty="0" smtClean="0">
                <a:latin typeface="+mj-ea"/>
                <a:ea typeface="+mj-ea"/>
              </a:rPr>
              <a:t>  </a:t>
            </a:r>
          </a:p>
          <a:p>
            <a:pPr marL="0" indent="0">
              <a:buNone/>
            </a:pPr>
            <a:r>
              <a:rPr lang="ja-JP" altLang="en-US" sz="1800" dirty="0" smtClean="0"/>
              <a:t>　　</a:t>
            </a:r>
            <a:r>
              <a:rPr lang="ja-JP" altLang="en-US" sz="2000" b="1" dirty="0">
                <a:latin typeface="+mj-ea"/>
                <a:ea typeface="+mj-ea"/>
              </a:rPr>
              <a:t>原因</a:t>
            </a:r>
            <a:r>
              <a:rPr lang="ja-JP" altLang="en-US" sz="2000" b="1" dirty="0" smtClean="0">
                <a:latin typeface="+mj-ea"/>
                <a:ea typeface="+mj-ea"/>
              </a:rPr>
              <a:t>と処方箋 （</a:t>
            </a:r>
            <a:r>
              <a:rPr lang="en-US" altLang="ja-JP" sz="2000" b="1" dirty="0" smtClean="0">
                <a:latin typeface="+mj-ea"/>
                <a:ea typeface="+mj-ea"/>
              </a:rPr>
              <a:t>3</a:t>
            </a:r>
            <a:r>
              <a:rPr lang="ja-JP" altLang="en-US" sz="2000" b="1" dirty="0" err="1" smtClean="0">
                <a:latin typeface="+mj-ea"/>
                <a:ea typeface="+mj-ea"/>
              </a:rPr>
              <a:t>つの</a:t>
            </a:r>
            <a:r>
              <a:rPr lang="ja-JP" altLang="en-US" sz="2000" b="1" dirty="0" smtClean="0">
                <a:latin typeface="+mj-ea"/>
                <a:ea typeface="+mj-ea"/>
              </a:rPr>
              <a:t>キーワード）</a:t>
            </a:r>
            <a:endParaRPr lang="ja-JP" altLang="en-US" sz="20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2000" dirty="0" smtClean="0"/>
              <a:t>　　　</a:t>
            </a:r>
            <a:r>
              <a:rPr lang="ja-JP" altLang="ja-JP" sz="2000" dirty="0" smtClean="0"/>
              <a:t>経済</a:t>
            </a:r>
            <a:r>
              <a:rPr lang="ja-JP" altLang="ja-JP" sz="2000" dirty="0"/>
              <a:t>に強力な「</a:t>
            </a:r>
            <a:r>
              <a:rPr lang="ja-JP" altLang="ja-JP" sz="2000" u="sng" dirty="0"/>
              <a:t>対外的拘束</a:t>
            </a:r>
            <a:r>
              <a:rPr lang="ja-JP" altLang="ja-JP" sz="2000" dirty="0"/>
              <a:t>」</a:t>
            </a:r>
            <a:r>
              <a:rPr lang="ja-JP" altLang="ja-JP" sz="2000" dirty="0" smtClean="0"/>
              <a:t>（</a:t>
            </a:r>
            <a:r>
              <a:rPr lang="ja-JP" altLang="en-US" sz="2000" dirty="0" smtClean="0"/>
              <a:t>とく</a:t>
            </a:r>
            <a:r>
              <a:rPr lang="ja-JP" altLang="en-US" sz="2000" dirty="0"/>
              <a:t>に</a:t>
            </a:r>
            <a:r>
              <a:rPr lang="ja-JP" altLang="ja-JP" sz="2000" dirty="0" smtClean="0"/>
              <a:t>石油・原材料</a:t>
            </a:r>
            <a:r>
              <a:rPr lang="ja-JP" altLang="ja-JP" sz="2000" dirty="0"/>
              <a:t>の高騰と為替相場</a:t>
            </a:r>
            <a:r>
              <a:rPr lang="ja-JP" altLang="ja-JP" sz="2000" dirty="0" smtClean="0"/>
              <a:t>の</a:t>
            </a:r>
            <a:r>
              <a:rPr lang="ja-JP" altLang="en-US" sz="2000" dirty="0" smtClean="0"/>
              <a:t> </a:t>
            </a:r>
            <a:r>
              <a:rPr lang="ja-JP" altLang="ja-JP" sz="2000" dirty="0" smtClean="0"/>
              <a:t>変動</a:t>
            </a:r>
            <a:r>
              <a:rPr lang="ja-JP" altLang="ja-JP" sz="2000" dirty="0"/>
              <a:t>）</a:t>
            </a:r>
            <a:r>
              <a:rPr lang="ja-JP" altLang="ja-JP" sz="2000" dirty="0" smtClean="0"/>
              <a:t>が</a:t>
            </a:r>
            <a:r>
              <a:rPr lang="ja-JP" altLang="en-US" sz="2000" dirty="0" smtClean="0"/>
              <a:t>働い</a:t>
            </a:r>
            <a:r>
              <a:rPr lang="ja-JP" altLang="ja-JP" sz="2000" dirty="0" smtClean="0"/>
              <a:t>て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</a:t>
            </a:r>
            <a:r>
              <a:rPr lang="ja-JP" altLang="ja-JP" sz="2000" dirty="0" smtClean="0"/>
              <a:t>いる</a:t>
            </a:r>
            <a:r>
              <a:rPr lang="ja-JP" altLang="ja-JP" sz="2000" dirty="0"/>
              <a:t>。この拘束は「</a:t>
            </a:r>
            <a:r>
              <a:rPr lang="ja-JP" altLang="ja-JP" sz="2000" u="sng" dirty="0"/>
              <a:t>対外開放度の</a:t>
            </a:r>
            <a:r>
              <a:rPr lang="ja-JP" altLang="ja-JP" sz="2000" u="sng" dirty="0" smtClean="0"/>
              <a:t>高い中規模</a:t>
            </a:r>
            <a:r>
              <a:rPr lang="ja-JP" altLang="ja-JP" sz="2000" u="sng" dirty="0"/>
              <a:t>の工業国</a:t>
            </a:r>
            <a:r>
              <a:rPr lang="ja-JP" altLang="ja-JP" sz="2000" dirty="0"/>
              <a:t>」から</a:t>
            </a:r>
            <a:r>
              <a:rPr lang="ja-JP" altLang="ja-JP" sz="2000" dirty="0" smtClean="0"/>
              <a:t>なる欧州諸国に強く</a:t>
            </a:r>
            <a:r>
              <a:rPr lang="ja-JP" altLang="en-US" sz="2000" dirty="0" smtClean="0"/>
              <a:t>働く。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1976</a:t>
            </a:r>
            <a:r>
              <a:rPr lang="ja-JP" altLang="ja-JP" sz="2000" dirty="0"/>
              <a:t>時点の貿易総額の対</a:t>
            </a:r>
            <a:r>
              <a:rPr lang="en-US" altLang="ja-JP" sz="2000" dirty="0"/>
              <a:t>GDP</a:t>
            </a:r>
            <a:r>
              <a:rPr lang="ja-JP" altLang="ja-JP" sz="2000" dirty="0"/>
              <a:t>比――欧州諸国</a:t>
            </a:r>
            <a:r>
              <a:rPr lang="en-US" altLang="ja-JP" sz="2000" dirty="0"/>
              <a:t>39</a:t>
            </a:r>
            <a:r>
              <a:rPr lang="ja-JP" altLang="ja-JP" sz="2000" dirty="0"/>
              <a:t>－</a:t>
            </a:r>
            <a:r>
              <a:rPr lang="en-US" altLang="ja-JP" sz="2000" dirty="0"/>
              <a:t>167</a:t>
            </a:r>
            <a:r>
              <a:rPr lang="ja-JP" altLang="ja-JP" sz="2000" dirty="0"/>
              <a:t>％</a:t>
            </a:r>
            <a:r>
              <a:rPr lang="ja-JP" altLang="ja-JP" sz="2000" dirty="0" smtClean="0"/>
              <a:t>、日</a:t>
            </a:r>
            <a:r>
              <a:rPr lang="en-US" altLang="ja-JP" sz="2000" dirty="0"/>
              <a:t>26</a:t>
            </a:r>
            <a:r>
              <a:rPr lang="ja-JP" altLang="ja-JP" sz="2000" dirty="0"/>
              <a:t>％</a:t>
            </a:r>
            <a:r>
              <a:rPr lang="ja-JP" altLang="ja-JP" sz="2000" dirty="0" smtClean="0"/>
              <a:t>、</a:t>
            </a:r>
            <a:r>
              <a:rPr lang="ja-JP" altLang="en-US" sz="2000" dirty="0" smtClean="0"/>
              <a:t> </a:t>
            </a:r>
            <a:r>
              <a:rPr lang="ja-JP" altLang="ja-JP" sz="2000" dirty="0" smtClean="0"/>
              <a:t>米</a:t>
            </a:r>
            <a:r>
              <a:rPr lang="en-US" altLang="ja-JP" sz="2000" dirty="0"/>
              <a:t>16</a:t>
            </a:r>
            <a:r>
              <a:rPr lang="ja-JP" altLang="ja-JP" sz="2000" dirty="0" smtClean="0"/>
              <a:t>％。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     　⇒もはや高成長は不可能。ケインズ主義との決別、「</a:t>
            </a:r>
            <a:r>
              <a:rPr lang="ja-JP" altLang="en-US" sz="2000" u="sng" dirty="0" smtClean="0"/>
              <a:t>新自由主義」</a:t>
            </a:r>
            <a:r>
              <a:rPr lang="ja-JP" altLang="en-US" sz="2000" dirty="0" smtClean="0"/>
              <a:t>的構造改革</a:t>
            </a:r>
            <a:r>
              <a:rPr lang="ja-JP" altLang="en-US" sz="2000" dirty="0"/>
              <a:t>が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         　　必要。</a:t>
            </a:r>
            <a:r>
              <a:rPr lang="en-US" altLang="ja-JP" sz="2000" dirty="0" smtClean="0"/>
              <a:t> 2</a:t>
            </a:r>
            <a:r>
              <a:rPr lang="ja-JP" altLang="en-US" sz="2000" dirty="0" smtClean="0"/>
              <a:t>葉の図とその解釈がかかる処方箋が作成された事情を伝える。</a:t>
            </a:r>
            <a:endParaRPr lang="ja-JP" altLang="ja-JP" sz="2000" b="1" dirty="0"/>
          </a:p>
          <a:p>
            <a:endParaRPr lang="ja-JP" altLang="en-US" sz="2000" dirty="0" smtClean="0"/>
          </a:p>
          <a:p>
            <a:endParaRPr lang="ja-JP" altLang="en-US" sz="2000" dirty="0" smtClean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5451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　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　　　　　　　　　　　　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endParaRPr lang="ja-JP" altLang="en-US" sz="2000" dirty="0">
              <a:solidFill>
                <a:srgbClr val="FF0000"/>
              </a:solidFill>
            </a:endParaRPr>
          </a:p>
          <a:p>
            <a:endParaRPr kumimoji="1" lang="ja-JP" altLang="en-US" dirty="0" smtClean="0"/>
          </a:p>
          <a:p>
            <a:endParaRPr lang="ja-JP" altLang="en-US" dirty="0"/>
          </a:p>
          <a:p>
            <a:endParaRPr kumimoji="1" lang="ja-JP" altLang="en-US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 smtClean="0"/>
          </a:p>
          <a:p>
            <a:pPr marL="0" indent="0">
              <a:buNone/>
            </a:pPr>
            <a:r>
              <a:rPr lang="ja-JP" altLang="en-US" sz="1400" dirty="0" smtClean="0"/>
              <a:t>　　　　</a:t>
            </a: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en-US" altLang="ja-JP" sz="1400" dirty="0"/>
              <a:t> </a:t>
            </a:r>
            <a:r>
              <a:rPr lang="en-US" altLang="ja-JP" sz="1400" dirty="0" smtClean="0"/>
              <a:t>           </a:t>
            </a:r>
            <a:r>
              <a:rPr lang="ja-JP" altLang="en-US" sz="1400" dirty="0" smtClean="0"/>
              <a:t>　</a:t>
            </a:r>
            <a:r>
              <a:rPr lang="ja-JP" altLang="en-US" sz="1600" dirty="0" smtClean="0"/>
              <a:t>（出所 ）</a:t>
            </a:r>
            <a:r>
              <a:rPr lang="en-US" altLang="ja-JP" sz="1600" dirty="0" smtClean="0"/>
              <a:t>Michel </a:t>
            </a:r>
            <a:r>
              <a:rPr lang="en-US" altLang="ja-JP" sz="1600" dirty="0"/>
              <a:t>Albert, </a:t>
            </a:r>
            <a:r>
              <a:rPr lang="en-US" altLang="ja-JP" sz="1600" i="1" dirty="0"/>
              <a:t>Un </a:t>
            </a:r>
            <a:r>
              <a:rPr lang="en-US" altLang="ja-JP" sz="1600" i="1" dirty="0" err="1"/>
              <a:t>pari</a:t>
            </a:r>
            <a:r>
              <a:rPr lang="en-US" altLang="ja-JP" sz="1600" i="1" dirty="0"/>
              <a:t> pour </a:t>
            </a:r>
            <a:r>
              <a:rPr lang="en-US" altLang="ja-JP" sz="1600" i="1" dirty="0" err="1"/>
              <a:t>l’Europe</a:t>
            </a:r>
            <a:r>
              <a:rPr lang="en-US" altLang="ja-JP" sz="1600" dirty="0"/>
              <a:t>, Paris, 1983. </a:t>
            </a:r>
            <a:r>
              <a:rPr lang="ja-JP" altLang="ja-JP" sz="1600" dirty="0"/>
              <a:t>ミッシェル・アルベール著／</a:t>
            </a:r>
            <a:r>
              <a:rPr lang="ja-JP" altLang="ja-JP" sz="1600" dirty="0" smtClean="0"/>
              <a:t>千代浦昌道訳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                     </a:t>
            </a:r>
            <a:r>
              <a:rPr lang="ja-JP" altLang="en-US" sz="1600" dirty="0" smtClean="0"/>
              <a:t>　</a:t>
            </a:r>
            <a:r>
              <a:rPr lang="ja-JP" altLang="ja-JP" sz="1600" dirty="0" smtClean="0"/>
              <a:t>『</a:t>
            </a:r>
            <a:r>
              <a:rPr lang="ja-JP" altLang="ja-JP" sz="1600" dirty="0"/>
              <a:t>ヨーロッパの賭――経済再建への切り札』竹内書店</a:t>
            </a:r>
            <a:r>
              <a:rPr lang="ja-JP" altLang="ja-JP" sz="1600" dirty="0" smtClean="0"/>
              <a:t>新社</a:t>
            </a:r>
            <a:r>
              <a:rPr lang="en-US" altLang="ja-JP" sz="1600" dirty="0" smtClean="0"/>
              <a:t>,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1985</a:t>
            </a:r>
            <a:r>
              <a:rPr lang="ja-JP" altLang="ja-JP" sz="1600" dirty="0" smtClean="0"/>
              <a:t>年</a:t>
            </a:r>
            <a:r>
              <a:rPr lang="en-US" altLang="ja-JP" sz="1600" dirty="0" smtClean="0"/>
              <a:t>, 70, 72</a:t>
            </a:r>
            <a:r>
              <a:rPr lang="ja-JP" altLang="en-US" sz="1600" dirty="0" smtClean="0"/>
              <a:t>頁</a:t>
            </a:r>
            <a:r>
              <a:rPr lang="ja-JP" altLang="ja-JP" sz="1600" dirty="0" smtClean="0"/>
              <a:t>。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　　　　</a:t>
            </a:r>
            <a:r>
              <a:rPr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24" y="770709"/>
            <a:ext cx="4909321" cy="380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298" y="770709"/>
            <a:ext cx="4754880" cy="423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5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5777" y="746287"/>
            <a:ext cx="10515600" cy="53092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endParaRPr lang="en-US" altLang="ja-JP" sz="2200" b="1" dirty="0" smtClean="0"/>
          </a:p>
          <a:p>
            <a:pPr marL="0" indent="0">
              <a:buNone/>
            </a:pPr>
            <a:r>
              <a:rPr lang="en-US" altLang="ja-JP" sz="2600" b="1" dirty="0" smtClean="0">
                <a:latin typeface="+mj-ea"/>
                <a:ea typeface="+mj-ea"/>
              </a:rPr>
              <a:t>3.</a:t>
            </a:r>
            <a:r>
              <a:rPr lang="ja-JP" altLang="en-US" sz="2600" b="1" dirty="0" smtClean="0">
                <a:latin typeface="+mj-ea"/>
                <a:ea typeface="+mj-ea"/>
              </a:rPr>
              <a:t>　新自由</a:t>
            </a:r>
            <a:r>
              <a:rPr lang="ja-JP" altLang="en-US" sz="2600" b="1" dirty="0">
                <a:latin typeface="+mj-ea"/>
                <a:ea typeface="+mj-ea"/>
              </a:rPr>
              <a:t>主義</a:t>
            </a:r>
            <a:r>
              <a:rPr lang="ja-JP" altLang="en-US" sz="2600" b="1" dirty="0" smtClean="0">
                <a:latin typeface="+mj-ea"/>
                <a:ea typeface="+mj-ea"/>
              </a:rPr>
              <a:t>への</a:t>
            </a:r>
            <a:r>
              <a:rPr lang="ja-JP" altLang="en-US" sz="2600" b="1" dirty="0">
                <a:latin typeface="+mj-ea"/>
                <a:ea typeface="+mj-ea"/>
              </a:rPr>
              <a:t>フランス</a:t>
            </a:r>
            <a:r>
              <a:rPr lang="ja-JP" altLang="en-US" sz="2600" b="1" dirty="0" smtClean="0">
                <a:latin typeface="+mj-ea"/>
                <a:ea typeface="+mj-ea"/>
              </a:rPr>
              <a:t>の</a:t>
            </a:r>
            <a:r>
              <a:rPr lang="ja-JP" altLang="en-US" sz="2600" b="1" dirty="0">
                <a:latin typeface="+mj-ea"/>
                <a:ea typeface="+mj-ea"/>
              </a:rPr>
              <a:t>改宗</a:t>
            </a:r>
            <a:r>
              <a:rPr lang="ja-JP" altLang="en-US" sz="2600" b="1" dirty="0" smtClean="0">
                <a:latin typeface="+mj-ea"/>
                <a:ea typeface="+mj-ea"/>
              </a:rPr>
              <a:t>と通貨統合問題</a:t>
            </a:r>
          </a:p>
          <a:p>
            <a:pPr marL="0" indent="0">
              <a:buNone/>
            </a:pPr>
            <a:r>
              <a:rPr kumimoji="1" lang="ja-JP" altLang="en-US" sz="2000" b="1" dirty="0" smtClean="0">
                <a:latin typeface="+mn-ea"/>
              </a:rPr>
              <a:t>　</a:t>
            </a:r>
            <a:r>
              <a:rPr kumimoji="1" lang="ja-JP" altLang="en-US" sz="2200" b="1" dirty="0">
                <a:latin typeface="+mn-ea"/>
              </a:rPr>
              <a:t>　</a:t>
            </a:r>
            <a:r>
              <a:rPr lang="ja-JP" altLang="en-US" sz="2600" b="1" dirty="0" smtClean="0">
                <a:latin typeface="+mn-ea"/>
              </a:rPr>
              <a:t>①</a:t>
            </a:r>
            <a:r>
              <a:rPr lang="ja-JP" altLang="en-US" sz="2600" b="1" dirty="0">
                <a:latin typeface="+mn-ea"/>
              </a:rPr>
              <a:t>　</a:t>
            </a:r>
            <a:r>
              <a:rPr lang="ja-JP" altLang="en-US" sz="2600" b="1" dirty="0" smtClean="0">
                <a:latin typeface="+mn-ea"/>
              </a:rPr>
              <a:t>戦後経済</a:t>
            </a:r>
            <a:r>
              <a:rPr kumimoji="1" lang="ja-JP" altLang="en-US" sz="2600" b="1" dirty="0" smtClean="0">
                <a:latin typeface="+mn-ea"/>
              </a:rPr>
              <a:t>政策の全面転換</a:t>
            </a:r>
            <a:r>
              <a:rPr lang="en-US" altLang="ja-JP" sz="2600" b="1" dirty="0" smtClean="0">
                <a:latin typeface="+mn-ea"/>
              </a:rPr>
              <a:t>――</a:t>
            </a:r>
            <a:r>
              <a:rPr kumimoji="1" lang="ja-JP" altLang="en-US" sz="2600" b="1" dirty="0" smtClean="0">
                <a:latin typeface="+mn-ea"/>
              </a:rPr>
              <a:t>バール・プラン（</a:t>
            </a:r>
            <a:r>
              <a:rPr kumimoji="1" lang="en-US" altLang="ja-JP" sz="2600" b="1" dirty="0" smtClean="0">
                <a:latin typeface="+mn-ea"/>
              </a:rPr>
              <a:t>1976</a:t>
            </a:r>
            <a:r>
              <a:rPr kumimoji="1" lang="ja-JP" altLang="en-US" sz="2600" b="1" dirty="0" smtClean="0">
                <a:latin typeface="+mn-ea"/>
              </a:rPr>
              <a:t>－</a:t>
            </a:r>
            <a:r>
              <a:rPr kumimoji="1" lang="en-US" altLang="ja-JP" sz="2600" b="1" dirty="0" smtClean="0">
                <a:latin typeface="+mn-ea"/>
              </a:rPr>
              <a:t>81</a:t>
            </a:r>
            <a:r>
              <a:rPr kumimoji="1" lang="ja-JP" altLang="en-US" sz="2600" b="1" dirty="0" smtClean="0">
                <a:latin typeface="+mn-ea"/>
              </a:rPr>
              <a:t>）</a:t>
            </a:r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 　</a:t>
            </a:r>
            <a:r>
              <a:rPr lang="ja-JP" altLang="en-US" sz="2600" dirty="0" smtClean="0"/>
              <a:t>バールは首相兼財務大臣、前欧州委員会副委員長、モンペルラン協会会員。  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</a:t>
            </a:r>
            <a:r>
              <a:rPr lang="ja-JP" altLang="ja-JP" sz="2600" dirty="0" smtClean="0"/>
              <a:t>プラン</a:t>
            </a:r>
            <a:r>
              <a:rPr lang="ja-JP" altLang="ja-JP" sz="2600" dirty="0"/>
              <a:t>の論理構成</a:t>
            </a:r>
            <a:r>
              <a:rPr lang="ja-JP" altLang="ja-JP" sz="2600" dirty="0" smtClean="0"/>
              <a:t>。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en-US" altLang="ja-JP" sz="2600" dirty="0"/>
              <a:t> </a:t>
            </a:r>
            <a:r>
              <a:rPr lang="en-US" altLang="ja-JP" sz="2600" dirty="0" smtClean="0"/>
              <a:t>                   </a:t>
            </a:r>
            <a:r>
              <a:rPr lang="ja-JP" altLang="ja-JP" sz="2600" dirty="0" smtClean="0"/>
              <a:t>実質</a:t>
            </a:r>
            <a:r>
              <a:rPr lang="ja-JP" altLang="ja-JP" sz="2600" dirty="0"/>
              <a:t>賃金の抑制と企業の</a:t>
            </a:r>
            <a:r>
              <a:rPr lang="ja-JP" altLang="ja-JP" sz="2600" dirty="0" smtClean="0"/>
              <a:t>社会負担</a:t>
            </a:r>
            <a:r>
              <a:rPr lang="ja-JP" altLang="ja-JP" sz="2600" dirty="0"/>
              <a:t>の</a:t>
            </a:r>
            <a:r>
              <a:rPr lang="ja-JP" altLang="ja-JP" sz="2600" dirty="0" smtClean="0"/>
              <a:t>軽減</a:t>
            </a:r>
            <a:r>
              <a:rPr lang="ja-JP" altLang="en-US" sz="2600" dirty="0" smtClean="0"/>
              <a:t>⇒</a:t>
            </a:r>
            <a:r>
              <a:rPr lang="ja-JP" altLang="ja-JP" sz="2600" dirty="0" smtClean="0"/>
              <a:t>企業</a:t>
            </a:r>
            <a:r>
              <a:rPr lang="ja-JP" altLang="ja-JP" sz="2600" dirty="0"/>
              <a:t>の</a:t>
            </a:r>
            <a:r>
              <a:rPr lang="ja-JP" altLang="ja-JP" sz="2600" dirty="0" smtClean="0"/>
              <a:t>内部留保の</a:t>
            </a:r>
            <a:r>
              <a:rPr lang="ja-JP" altLang="en-US" sz="2600" dirty="0" smtClean="0"/>
              <a:t>増大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en-US" altLang="ja-JP" sz="2600" dirty="0"/>
              <a:t> </a:t>
            </a:r>
            <a:r>
              <a:rPr lang="en-US" altLang="ja-JP" sz="2600" dirty="0" smtClean="0"/>
              <a:t>                   </a:t>
            </a:r>
            <a:r>
              <a:rPr lang="ja-JP" altLang="en-US" sz="2600" dirty="0" smtClean="0"/>
              <a:t>⇒</a:t>
            </a:r>
            <a:r>
              <a:rPr lang="ja-JP" altLang="ja-JP" sz="2600" dirty="0" smtClean="0"/>
              <a:t>自己</a:t>
            </a:r>
            <a:r>
              <a:rPr lang="ja-JP" altLang="ja-JP" sz="2600" dirty="0"/>
              <a:t>金融による投資の</a:t>
            </a:r>
            <a:r>
              <a:rPr lang="ja-JP" altLang="ja-JP" sz="2600" dirty="0" smtClean="0"/>
              <a:t>拡大</a:t>
            </a:r>
            <a:r>
              <a:rPr lang="ja-JP" altLang="en-US" sz="2600" dirty="0" smtClean="0"/>
              <a:t>⇒</a:t>
            </a:r>
            <a:r>
              <a:rPr lang="ja-JP" altLang="ja-JP" sz="2600" dirty="0" smtClean="0"/>
              <a:t>インフレ</a:t>
            </a:r>
            <a:r>
              <a:rPr lang="ja-JP" altLang="ja-JP" sz="2600" dirty="0"/>
              <a:t>なき</a:t>
            </a:r>
            <a:r>
              <a:rPr lang="ja-JP" altLang="ja-JP" sz="2600" dirty="0" smtClean="0"/>
              <a:t>成長</a:t>
            </a:r>
            <a:r>
              <a:rPr lang="ja-JP" altLang="en-US" sz="2600" dirty="0" smtClean="0"/>
              <a:t>⇒</a:t>
            </a:r>
            <a:r>
              <a:rPr lang="ja-JP" altLang="ja-JP" sz="2600" dirty="0" smtClean="0"/>
              <a:t>雇用</a:t>
            </a:r>
            <a:r>
              <a:rPr lang="ja-JP" altLang="ja-JP" sz="2600" dirty="0"/>
              <a:t>の拡大</a:t>
            </a:r>
            <a:r>
              <a:rPr lang="ja-JP" altLang="ja-JP" sz="2600" dirty="0" smtClean="0"/>
              <a:t>。</a:t>
            </a:r>
            <a:endParaRPr lang="ja-JP" altLang="en-US" sz="26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  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600" dirty="0"/>
              <a:t> </a:t>
            </a:r>
            <a:r>
              <a:rPr lang="en-US" altLang="ja-JP" sz="2600" dirty="0" smtClean="0"/>
              <a:t>              </a:t>
            </a:r>
            <a:r>
              <a:rPr lang="ja-JP" altLang="ja-JP" sz="2600" dirty="0" smtClean="0"/>
              <a:t>この</a:t>
            </a:r>
            <a:r>
              <a:rPr lang="ja-JP" altLang="en-US" sz="2600" dirty="0"/>
              <a:t>循環</a:t>
            </a:r>
            <a:r>
              <a:rPr lang="ja-JP" altLang="ja-JP" sz="2600" dirty="0" smtClean="0"/>
              <a:t>を</a:t>
            </a:r>
            <a:r>
              <a:rPr lang="ja-JP" altLang="ja-JP" sz="2600" dirty="0"/>
              <a:t>円滑にするために、社会保険制度の見直しと各種</a:t>
            </a:r>
            <a:r>
              <a:rPr lang="ja-JP" altLang="ja-JP" sz="2600" dirty="0" smtClean="0"/>
              <a:t>規制の緩和</a:t>
            </a:r>
            <a:r>
              <a:rPr lang="ja-JP" altLang="en-US" sz="2600" dirty="0" smtClean="0"/>
              <a:t>による</a:t>
            </a:r>
          </a:p>
          <a:p>
            <a:pPr marL="0" indent="0"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　   競争的環境の創出</a:t>
            </a:r>
            <a:r>
              <a:rPr lang="ja-JP" altLang="ja-JP" sz="2600" dirty="0" smtClean="0"/>
              <a:t>。</a:t>
            </a:r>
            <a:endParaRPr lang="ja-JP" altLang="ja-JP" sz="2600" dirty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 smtClean="0"/>
              <a:t>　　　　    </a:t>
            </a:r>
            <a:r>
              <a:rPr lang="ja-JP" altLang="ja-JP" sz="2600" dirty="0" smtClean="0"/>
              <a:t>プラン</a:t>
            </a:r>
            <a:r>
              <a:rPr lang="ja-JP" altLang="ja-JP" sz="2600" dirty="0"/>
              <a:t>を支える政策思想は明らかに新自由</a:t>
            </a:r>
            <a:r>
              <a:rPr lang="ja-JP" altLang="ja-JP" sz="2600" dirty="0" smtClean="0"/>
              <a:t>主</a:t>
            </a:r>
            <a:r>
              <a:rPr lang="ja-JP" altLang="en-US" sz="2600" dirty="0"/>
              <a:t>義</a:t>
            </a:r>
            <a:r>
              <a:rPr lang="ja-JP" altLang="en-US" sz="2600" dirty="0" smtClean="0"/>
              <a:t>。ただし</a:t>
            </a:r>
            <a:r>
              <a:rPr lang="ja-JP" altLang="ja-JP" sz="2600" dirty="0" smtClean="0"/>
              <a:t>、「</a:t>
            </a:r>
            <a:r>
              <a:rPr lang="ja-JP" altLang="ja-JP" sz="2600" dirty="0"/>
              <a:t>社会的市場</a:t>
            </a:r>
            <a:r>
              <a:rPr lang="ja-JP" altLang="ja-JP" sz="2600" dirty="0" smtClean="0"/>
              <a:t>経済</a:t>
            </a:r>
            <a:r>
              <a:rPr lang="ja-JP" altLang="en-US" sz="2600" dirty="0" smtClean="0"/>
              <a:t>」タイ</a:t>
            </a:r>
          </a:p>
          <a:p>
            <a:pPr marL="0" indent="0"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　　プ （ジスカールデスタン）</a:t>
            </a:r>
            <a:r>
              <a:rPr lang="ja-JP" altLang="ja-JP" sz="2600" dirty="0" smtClean="0"/>
              <a:t>。</a:t>
            </a:r>
            <a:r>
              <a:rPr lang="ja-JP" altLang="en-US" sz="2600" dirty="0" smtClean="0"/>
              <a:t> ⇒</a:t>
            </a:r>
            <a:r>
              <a:rPr lang="ja-JP" altLang="ja-JP" sz="2600" u="sng" dirty="0" smtClean="0"/>
              <a:t>仏独</a:t>
            </a:r>
            <a:r>
              <a:rPr lang="ja-JP" altLang="en-US" sz="2600" u="sng" dirty="0" smtClean="0"/>
              <a:t>を隔ててきた</a:t>
            </a:r>
            <a:r>
              <a:rPr lang="ja-JP" altLang="ja-JP" sz="2600" u="sng" dirty="0" smtClean="0"/>
              <a:t>経済政策</a:t>
            </a:r>
            <a:r>
              <a:rPr lang="ja-JP" altLang="en-US" sz="2600" u="sng" dirty="0" smtClean="0"/>
              <a:t>の</a:t>
            </a:r>
            <a:r>
              <a:rPr lang="ja-JP" altLang="ja-JP" sz="2600" u="sng" dirty="0" smtClean="0"/>
              <a:t>理念</a:t>
            </a:r>
            <a:r>
              <a:rPr lang="ja-JP" altLang="en-US" sz="2600" u="sng" dirty="0" smtClean="0"/>
              <a:t>レベルの違いが</a:t>
            </a:r>
          </a:p>
          <a:p>
            <a:pPr marL="0" indent="0">
              <a:buNone/>
            </a:pPr>
            <a:r>
              <a:rPr lang="ja-JP" altLang="en-US" sz="2600" dirty="0" smtClean="0"/>
              <a:t>　　　　　</a:t>
            </a:r>
            <a:r>
              <a:rPr lang="ja-JP" altLang="en-US" sz="2600" u="sng" dirty="0" smtClean="0"/>
              <a:t>消滅</a:t>
            </a:r>
            <a:r>
              <a:rPr lang="ja-JP" altLang="ja-JP" sz="2600" dirty="0" smtClean="0"/>
              <a:t>。</a:t>
            </a:r>
            <a:endParaRPr lang="ja-JP" altLang="en-US" sz="26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</a:t>
            </a:r>
            <a:endParaRPr lang="ja-JP" altLang="ja-JP" sz="2200" dirty="0"/>
          </a:p>
          <a:p>
            <a:pPr marL="0" indent="0">
              <a:buNone/>
            </a:pPr>
            <a:endParaRPr kumimoji="1" lang="en-US" altLang="ja-JP" sz="1800" b="1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3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628587"/>
          </a:xfrm>
        </p:spPr>
        <p:txBody>
          <a:bodyPr>
            <a:normAutofit lnSpcReduction="10000"/>
          </a:bodyPr>
          <a:lstStyle/>
          <a:p>
            <a:endParaRPr lang="ja-JP" altLang="en-US" sz="1800" dirty="0" smtClean="0"/>
          </a:p>
          <a:p>
            <a:pPr marL="0" indent="0">
              <a:buNone/>
            </a:pPr>
            <a:r>
              <a:rPr lang="ja-JP" altLang="en-US" sz="1800" b="1" dirty="0" smtClean="0"/>
              <a:t>　</a:t>
            </a:r>
            <a:r>
              <a:rPr lang="ja-JP" altLang="en-US" sz="2000" b="1" dirty="0" smtClean="0">
                <a:latin typeface="+mj-ea"/>
                <a:ea typeface="+mj-ea"/>
              </a:rPr>
              <a:t>       ②　 欧州</a:t>
            </a:r>
            <a:r>
              <a:rPr lang="ja-JP" altLang="en-US" sz="2000" b="1" dirty="0">
                <a:latin typeface="+mj-ea"/>
                <a:ea typeface="+mj-ea"/>
              </a:rPr>
              <a:t>通貨統合の積極位置づけ</a:t>
            </a:r>
          </a:p>
          <a:p>
            <a:pPr marL="0" indent="0">
              <a:buNone/>
            </a:pPr>
            <a:r>
              <a:rPr lang="ja-JP" altLang="en-US" sz="1800" dirty="0" smtClean="0"/>
              <a:t>　　         　</a:t>
            </a:r>
            <a:r>
              <a:rPr lang="ja-JP" altLang="ja-JP" sz="2000" dirty="0" smtClean="0"/>
              <a:t>財務省</a:t>
            </a:r>
            <a:r>
              <a:rPr lang="ja-JP" altLang="ja-JP" sz="2000" dirty="0"/>
              <a:t>経済予測局長</a:t>
            </a:r>
            <a:r>
              <a:rPr lang="en-US" altLang="ja-JP" sz="2000" dirty="0"/>
              <a:t>Ed.</a:t>
            </a:r>
            <a:r>
              <a:rPr lang="ja-JP" altLang="ja-JP" sz="2000" dirty="0"/>
              <a:t>マランボーのジスカールデスタン宛の覚書（</a:t>
            </a:r>
            <a:r>
              <a:rPr lang="en-US" altLang="ja-JP" sz="2000" dirty="0"/>
              <a:t>1973.3</a:t>
            </a:r>
            <a:r>
              <a:rPr lang="ja-JP" altLang="ja-JP" sz="2000" dirty="0" smtClean="0"/>
              <a:t>）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        </a:t>
            </a:r>
            <a:r>
              <a:rPr lang="en-US" altLang="ja-JP" sz="2000" dirty="0" smtClean="0"/>
              <a:t>――</a:t>
            </a:r>
            <a:r>
              <a:rPr lang="ja-JP" altLang="ja-JP" sz="2000" dirty="0" smtClean="0"/>
              <a:t>「</a:t>
            </a:r>
            <a:r>
              <a:rPr lang="ja-JP" altLang="ja-JP" sz="2000" dirty="0"/>
              <a:t>欧州モデル」の</a:t>
            </a:r>
            <a:r>
              <a:rPr lang="ja-JP" altLang="ja-JP" sz="2000" dirty="0" smtClean="0"/>
              <a:t>提言。</a:t>
            </a:r>
            <a:endParaRPr lang="ja-JP" altLang="ja-JP" sz="2000" dirty="0"/>
          </a:p>
          <a:p>
            <a:pPr marL="0" lvl="0" indent="0">
              <a:buNone/>
            </a:pPr>
            <a:r>
              <a:rPr lang="ja-JP" altLang="en-US" sz="2000" dirty="0" smtClean="0"/>
              <a:t>　　　　         </a:t>
            </a:r>
            <a:r>
              <a:rPr lang="en-US" altLang="ja-JP" sz="2000" dirty="0" smtClean="0"/>
              <a:t>a.</a:t>
            </a:r>
            <a:r>
              <a:rPr lang="ja-JP" altLang="en-US" sz="2000" dirty="0" smtClean="0"/>
              <a:t> </a:t>
            </a:r>
            <a:r>
              <a:rPr lang="ja-JP" altLang="ja-JP" sz="2000" dirty="0" smtClean="0"/>
              <a:t>マネタリズム</a:t>
            </a:r>
            <a:r>
              <a:rPr lang="ja-JP" altLang="ja-JP" sz="2000" dirty="0"/>
              <a:t>の説く変動相場制は抽象的世界の話。欧州には適用不能。</a:t>
            </a:r>
          </a:p>
          <a:p>
            <a:pPr marL="0" lvl="0" indent="0">
              <a:buNone/>
            </a:pPr>
            <a:r>
              <a:rPr lang="ja-JP" altLang="en-US" sz="2000" dirty="0" smtClean="0"/>
              <a:t>　　　　         </a:t>
            </a:r>
            <a:r>
              <a:rPr lang="en-US" altLang="ja-JP" sz="2000" dirty="0" smtClean="0"/>
              <a:t>b.</a:t>
            </a:r>
            <a:r>
              <a:rPr lang="ja-JP" altLang="en-US" sz="2000" dirty="0" smtClean="0"/>
              <a:t> </a:t>
            </a:r>
            <a:r>
              <a:rPr lang="ja-JP" altLang="ja-JP" sz="2000" dirty="0" smtClean="0"/>
              <a:t>増大</a:t>
            </a:r>
            <a:r>
              <a:rPr lang="ja-JP" altLang="ja-JP" sz="2000" dirty="0"/>
              <a:t>する対外的拘束には欧州経済通貨同盟</a:t>
            </a:r>
            <a:r>
              <a:rPr lang="ja-JP" altLang="ja-JP" sz="2000" dirty="0" smtClean="0"/>
              <a:t>の</a:t>
            </a:r>
            <a:r>
              <a:rPr lang="ja-JP" altLang="en-US" sz="2000" dirty="0" smtClean="0"/>
              <a:t>創設</a:t>
            </a:r>
            <a:r>
              <a:rPr lang="ja-JP" altLang="ja-JP" sz="2000" dirty="0" smtClean="0"/>
              <a:t>で</a:t>
            </a:r>
            <a:r>
              <a:rPr lang="ja-JP" altLang="ja-JP" sz="2000" dirty="0"/>
              <a:t>対処する</a:t>
            </a:r>
            <a:r>
              <a:rPr lang="ja-JP" altLang="ja-JP" sz="2000" dirty="0" smtClean="0"/>
              <a:t>。</a:t>
            </a:r>
            <a:endParaRPr lang="ja-JP" altLang="en-US" sz="2000" dirty="0" smtClean="0"/>
          </a:p>
          <a:p>
            <a:pPr marL="0" lv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         　　⇒</a:t>
            </a:r>
            <a:r>
              <a:rPr lang="ja-JP" altLang="ja-JP" sz="2000" dirty="0" smtClean="0"/>
              <a:t>貿易</a:t>
            </a:r>
            <a:r>
              <a:rPr lang="ja-JP" altLang="ja-JP" sz="2000" dirty="0"/>
              <a:t>額の約</a:t>
            </a:r>
            <a:r>
              <a:rPr lang="en-US" altLang="ja-JP" sz="2000" dirty="0"/>
              <a:t>50%</a:t>
            </a:r>
            <a:r>
              <a:rPr lang="ja-JP" altLang="ja-JP" sz="2000" dirty="0"/>
              <a:t>が固定相場で決済でき、経済政策の自律性の回復</a:t>
            </a:r>
            <a:r>
              <a:rPr lang="ja-JP" altLang="ja-JP" sz="2000" dirty="0" smtClean="0"/>
              <a:t>が</a:t>
            </a:r>
            <a:endParaRPr lang="en-US" altLang="ja-JP" sz="2000" dirty="0" smtClean="0"/>
          </a:p>
          <a:p>
            <a:pPr marL="0" lv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                 </a:t>
            </a:r>
            <a:r>
              <a:rPr lang="ja-JP" altLang="en-US" sz="2000" dirty="0" smtClean="0"/>
              <a:t>　　  </a:t>
            </a:r>
            <a:r>
              <a:rPr lang="ja-JP" altLang="ja-JP" sz="2000" dirty="0" smtClean="0"/>
              <a:t>可能に</a:t>
            </a:r>
            <a:r>
              <a:rPr lang="ja-JP" altLang="ja-JP" sz="2000" dirty="0"/>
              <a:t>なる。</a:t>
            </a:r>
          </a:p>
          <a:p>
            <a:pPr marL="0" lvl="0" indent="0">
              <a:buNone/>
            </a:pPr>
            <a:r>
              <a:rPr lang="ja-JP" altLang="en-US" sz="2000" dirty="0" smtClean="0"/>
              <a:t>　　　　         </a:t>
            </a:r>
            <a:r>
              <a:rPr lang="en-US" altLang="ja-JP" sz="2000" dirty="0" smtClean="0"/>
              <a:t>c. </a:t>
            </a:r>
            <a:r>
              <a:rPr lang="ja-JP" altLang="ja-JP" sz="2000" dirty="0" smtClean="0"/>
              <a:t>経済</a:t>
            </a:r>
            <a:r>
              <a:rPr lang="ja-JP" altLang="ja-JP" sz="2000" dirty="0"/>
              <a:t>通貨同盟を実現するために、ドイツと同じ強い通貨政策を採用する</a:t>
            </a:r>
            <a:r>
              <a:rPr lang="ja-JP" altLang="ja-JP" sz="2000" dirty="0" smtClean="0"/>
              <a:t>。</a:t>
            </a:r>
            <a:endParaRPr lang="ja-JP" altLang="en-US" sz="2000" dirty="0" smtClean="0"/>
          </a:p>
          <a:p>
            <a:pPr marL="0" lvl="0" indent="0">
              <a:buNone/>
            </a:pPr>
            <a:endParaRPr lang="ja-JP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       </a:t>
            </a:r>
            <a:r>
              <a:rPr lang="ja-JP" altLang="ja-JP" sz="2000" dirty="0" smtClean="0"/>
              <a:t>提言は</a:t>
            </a:r>
            <a:r>
              <a:rPr lang="en-US" altLang="ja-JP" sz="2000" dirty="0" smtClean="0"/>
              <a:t>1976</a:t>
            </a:r>
            <a:r>
              <a:rPr lang="ja-JP" altLang="en-US" sz="2000" dirty="0" smtClean="0"/>
              <a:t>年から</a:t>
            </a:r>
            <a:r>
              <a:rPr lang="ja-JP" altLang="ja-JP" sz="2000" dirty="0" smtClean="0"/>
              <a:t>フランス</a:t>
            </a:r>
            <a:r>
              <a:rPr lang="ja-JP" altLang="ja-JP" sz="2000" dirty="0"/>
              <a:t>政府の公式の</a:t>
            </a:r>
            <a:r>
              <a:rPr lang="ja-JP" altLang="ja-JP" sz="2000" dirty="0" smtClean="0"/>
              <a:t>政策</a:t>
            </a:r>
            <a:r>
              <a:rPr lang="ja-JP" altLang="en-US" sz="2000" dirty="0" smtClean="0"/>
              <a:t>（第</a:t>
            </a:r>
            <a:r>
              <a:rPr lang="en-US" altLang="ja-JP" sz="2000" dirty="0" smtClean="0"/>
              <a:t>7</a:t>
            </a:r>
            <a:r>
              <a:rPr lang="ja-JP" altLang="en-US" sz="2000" dirty="0" smtClean="0"/>
              <a:t>次プラン、第</a:t>
            </a:r>
            <a:r>
              <a:rPr lang="en-US" altLang="ja-JP" sz="2000" dirty="0" smtClean="0"/>
              <a:t>8</a:t>
            </a:r>
            <a:r>
              <a:rPr lang="ja-JP" altLang="en-US" sz="2000" dirty="0" smtClean="0"/>
              <a:t>次プラン）</a:t>
            </a:r>
            <a:r>
              <a:rPr lang="ja-JP" altLang="ja-JP" sz="2000" dirty="0" smtClean="0"/>
              <a:t>と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    </a:t>
            </a:r>
            <a:r>
              <a:rPr lang="ja-JP" altLang="ja-JP" sz="2000" dirty="0" smtClean="0"/>
              <a:t>なる。</a:t>
            </a:r>
            <a:endParaRPr lang="en-US" altLang="ja-JP" sz="2000" dirty="0" smtClean="0"/>
          </a:p>
          <a:p>
            <a:pPr marL="0" indent="0">
              <a:buNone/>
            </a:pP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    </a:t>
            </a:r>
            <a:r>
              <a:rPr lang="ja-JP" altLang="ja-JP" sz="2000" dirty="0" smtClean="0"/>
              <a:t>フランス</a:t>
            </a:r>
            <a:r>
              <a:rPr lang="ja-JP" altLang="ja-JP" sz="2000" dirty="0"/>
              <a:t>とは</a:t>
            </a:r>
            <a:r>
              <a:rPr lang="ja-JP" altLang="ja-JP" sz="2000" dirty="0" smtClean="0"/>
              <a:t>反対に、ドイツ、なかでもブンデスバンク</a:t>
            </a:r>
            <a:r>
              <a:rPr lang="ja-JP" altLang="ja-JP" sz="2000" dirty="0"/>
              <a:t>は</a:t>
            </a:r>
            <a:r>
              <a:rPr lang="en-US" altLang="ja-JP" sz="2000" dirty="0"/>
              <a:t>1974</a:t>
            </a:r>
            <a:r>
              <a:rPr lang="ja-JP" altLang="ja-JP" sz="2000" dirty="0"/>
              <a:t>－</a:t>
            </a:r>
            <a:r>
              <a:rPr lang="en-US" altLang="ja-JP" sz="2000" dirty="0" smtClean="0"/>
              <a:t>75</a:t>
            </a:r>
            <a:r>
              <a:rPr lang="ja-JP" altLang="en-US" sz="2000" dirty="0" smtClean="0"/>
              <a:t>年</a:t>
            </a:r>
            <a:r>
              <a:rPr lang="ja-JP" altLang="ja-JP" sz="2000" dirty="0" smtClean="0"/>
              <a:t>の</a:t>
            </a:r>
            <a:r>
              <a:rPr lang="ja-JP" altLang="ja-JP" sz="2000" dirty="0"/>
              <a:t>危機以後</a:t>
            </a:r>
            <a:r>
              <a:rPr lang="ja-JP" altLang="ja-JP" sz="2000" dirty="0" smtClean="0"/>
              <a:t>、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    </a:t>
            </a:r>
            <a:r>
              <a:rPr lang="ja-JP" altLang="ja-JP" sz="2000" dirty="0" smtClean="0"/>
              <a:t>欧州通貨協力に</a:t>
            </a:r>
            <a:r>
              <a:rPr lang="ja-JP" altLang="ja-JP" sz="2000" dirty="0"/>
              <a:t>極度に慎重</a:t>
            </a:r>
            <a:r>
              <a:rPr lang="ja-JP" altLang="ja-JP" sz="2000" dirty="0" smtClean="0"/>
              <a:t>になる</a:t>
            </a:r>
            <a:r>
              <a:rPr lang="ja-JP" altLang="ja-JP" sz="2000" dirty="0"/>
              <a:t>（</a:t>
            </a:r>
            <a:r>
              <a:rPr lang="ja-JP" altLang="ja-JP" sz="2000" dirty="0" smtClean="0"/>
              <a:t>国内</a:t>
            </a:r>
            <a:r>
              <a:rPr lang="ja-JP" altLang="en-US" sz="2000" dirty="0" smtClean="0"/>
              <a:t>政策の目標達成にとって有害と判断</a:t>
            </a:r>
            <a:r>
              <a:rPr lang="ja-JP" altLang="ja-JP" sz="2000" dirty="0" smtClean="0"/>
              <a:t>）</a:t>
            </a:r>
            <a:r>
              <a:rPr lang="ja-JP" altLang="ja-JP" sz="2000" dirty="0"/>
              <a:t>。</a:t>
            </a:r>
          </a:p>
          <a:p>
            <a:pPr marL="0" indent="0">
              <a:buNone/>
            </a:pPr>
            <a:endParaRPr lang="ja-JP" altLang="ja-JP" sz="2000" dirty="0"/>
          </a:p>
          <a:p>
            <a:pPr marL="0" indent="0">
              <a:buNone/>
            </a:pPr>
            <a:endParaRPr kumimoji="1" lang="ja-JP" altLang="en-US" sz="20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6351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2000" b="1" dirty="0"/>
              <a:t>　</a:t>
            </a:r>
            <a:r>
              <a:rPr kumimoji="1" lang="en-US" altLang="ja-JP" sz="2200" b="1" dirty="0" smtClean="0">
                <a:latin typeface="+mj-ea"/>
                <a:ea typeface="+mj-ea"/>
              </a:rPr>
              <a:t>4.</a:t>
            </a:r>
            <a:r>
              <a:rPr kumimoji="1" lang="ja-JP" altLang="en-US" sz="2200" b="1" dirty="0" smtClean="0">
                <a:latin typeface="+mj-ea"/>
                <a:ea typeface="+mj-ea"/>
              </a:rPr>
              <a:t>　ＥＭＳの性格</a:t>
            </a:r>
          </a:p>
          <a:p>
            <a:pPr marL="0" indent="0">
              <a:buNone/>
            </a:pPr>
            <a:r>
              <a:rPr lang="ja-JP" altLang="en-US" sz="2000" dirty="0" smtClean="0"/>
              <a:t>　　　</a:t>
            </a:r>
            <a:r>
              <a:rPr lang="ja-JP" altLang="en-US" sz="2200" b="1" dirty="0" smtClean="0"/>
              <a:t>ＥＭＳ</a:t>
            </a:r>
            <a:r>
              <a:rPr lang="ja-JP" altLang="ja-JP" sz="2200" b="1" dirty="0" smtClean="0"/>
              <a:t>の</a:t>
            </a:r>
            <a:r>
              <a:rPr lang="ja-JP" altLang="en-US" sz="2200" b="1" dirty="0" smtClean="0"/>
              <a:t>原案は</a:t>
            </a:r>
            <a:r>
              <a:rPr lang="ja-JP" altLang="en-US" sz="2200" b="1" dirty="0" smtClean="0">
                <a:latin typeface="+mj-ea"/>
                <a:ea typeface="+mj-ea"/>
              </a:rPr>
              <a:t>フランス</a:t>
            </a:r>
            <a:r>
              <a:rPr lang="ja-JP" altLang="en-US" sz="2200" b="1" dirty="0" smtClean="0"/>
              <a:t>案。</a:t>
            </a:r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</a:t>
            </a:r>
            <a:r>
              <a:rPr lang="ja-JP" altLang="ja-JP" sz="2200" dirty="0" smtClean="0"/>
              <a:t>仏独首脳</a:t>
            </a:r>
            <a:r>
              <a:rPr lang="ja-JP" altLang="en-US" sz="2200" dirty="0" smtClean="0"/>
              <a:t>の秘密</a:t>
            </a:r>
            <a:r>
              <a:rPr lang="ja-JP" altLang="ja-JP" sz="2200" dirty="0" smtClean="0"/>
              <a:t>会談</a:t>
            </a:r>
            <a:r>
              <a:rPr lang="ja-JP" altLang="ja-JP" sz="2200" dirty="0"/>
              <a:t>で原案を用意したのはジスカールデスタン</a:t>
            </a:r>
            <a:r>
              <a:rPr lang="ja-JP" altLang="ja-JP" sz="2200" dirty="0" smtClean="0"/>
              <a:t>。</a:t>
            </a:r>
            <a:r>
              <a:rPr lang="ja-JP" altLang="en-US" sz="2200" dirty="0" smtClean="0"/>
              <a:t>原</a:t>
            </a:r>
            <a:r>
              <a:rPr lang="ja-JP" altLang="ja-JP" sz="2200" dirty="0" smtClean="0"/>
              <a:t>案のベース</a:t>
            </a:r>
            <a:endParaRPr lang="ja-JP" altLang="en-US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</a:t>
            </a:r>
            <a:r>
              <a:rPr lang="ja-JP" altLang="ja-JP" sz="2200" dirty="0" smtClean="0"/>
              <a:t>にあ</a:t>
            </a:r>
            <a:r>
              <a:rPr lang="ja-JP" altLang="en-US" sz="2200" dirty="0" smtClean="0"/>
              <a:t>った</a:t>
            </a:r>
            <a:r>
              <a:rPr lang="ja-JP" altLang="ja-JP" sz="2200" dirty="0" smtClean="0"/>
              <a:t>のは上記マランボー</a:t>
            </a:r>
            <a:r>
              <a:rPr lang="ja-JP" altLang="en-US" sz="2200" dirty="0" smtClean="0"/>
              <a:t>の</a:t>
            </a:r>
            <a:r>
              <a:rPr lang="ja-JP" altLang="ja-JP" sz="2200" dirty="0" smtClean="0"/>
              <a:t>提言。</a:t>
            </a:r>
            <a:endParaRPr lang="ja-JP" altLang="en-US" sz="22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   </a:t>
            </a:r>
            <a:r>
              <a:rPr lang="ja-JP" altLang="en-US" sz="2200" dirty="0" smtClean="0"/>
              <a:t>ドイツの首相シュミットはこのフランス案を丸呑みした</a:t>
            </a:r>
            <a:r>
              <a:rPr lang="en-US" altLang="ja-JP" sz="2200" dirty="0" smtClean="0"/>
              <a:t>――</a:t>
            </a:r>
            <a:r>
              <a:rPr lang="ja-JP" altLang="en-US" sz="2200" dirty="0" smtClean="0"/>
              <a:t>フランスでバール・プラン</a:t>
            </a:r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が定着したと判断したため。ＥＭＳ</a:t>
            </a:r>
            <a:r>
              <a:rPr lang="ja-JP" altLang="ja-JP" sz="2200" dirty="0" smtClean="0"/>
              <a:t>創設</a:t>
            </a:r>
            <a:r>
              <a:rPr lang="ja-JP" altLang="ja-JP" sz="2200" dirty="0"/>
              <a:t>案が国内調整を経ずに</a:t>
            </a:r>
            <a:r>
              <a:rPr lang="ja-JP" altLang="ja-JP" sz="2200" dirty="0" smtClean="0"/>
              <a:t>欧州首脳理事会に</a:t>
            </a:r>
            <a:endParaRPr lang="ja-JP" altLang="en-US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</a:t>
            </a:r>
            <a:r>
              <a:rPr lang="ja-JP" altLang="ja-JP" sz="2200" dirty="0" smtClean="0"/>
              <a:t>提案</a:t>
            </a:r>
            <a:r>
              <a:rPr lang="ja-JP" altLang="ja-JP" sz="2200" dirty="0"/>
              <a:t>されたのは、</a:t>
            </a:r>
            <a:r>
              <a:rPr lang="ja-JP" altLang="ja-JP" sz="2200" dirty="0" smtClean="0"/>
              <a:t>ドイツの中央銀行と世論</a:t>
            </a:r>
            <a:r>
              <a:rPr lang="ja-JP" altLang="ja-JP" sz="2200" dirty="0"/>
              <a:t>の反対を封じるため</a:t>
            </a:r>
            <a:r>
              <a:rPr lang="ja-JP" altLang="ja-JP" sz="2200" dirty="0" smtClean="0"/>
              <a:t>。</a:t>
            </a:r>
            <a:endParaRPr lang="en-US" altLang="ja-JP" sz="22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            </a:t>
            </a:r>
            <a:r>
              <a:rPr lang="ja-JP" altLang="en-US" sz="2200" dirty="0" smtClean="0"/>
              <a:t>仏独以外の諸国の首脳がＥＭＳの創設で足並みを揃えたのは、程度の差こそあれ、</a:t>
            </a:r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</a:t>
            </a:r>
            <a:r>
              <a:rPr lang="en-US" altLang="ja-JP" sz="2200" dirty="0" smtClean="0"/>
              <a:t>1974</a:t>
            </a:r>
            <a:r>
              <a:rPr lang="ja-JP" altLang="en-US" sz="2200" dirty="0" smtClean="0"/>
              <a:t>－</a:t>
            </a:r>
            <a:r>
              <a:rPr lang="en-US" altLang="ja-JP" sz="2200" dirty="0" smtClean="0"/>
              <a:t>75</a:t>
            </a:r>
            <a:r>
              <a:rPr lang="ja-JP" altLang="en-US" sz="2200" dirty="0" smtClean="0"/>
              <a:t>年の危機からフランスと同様の教訓を引き出していたため。</a:t>
            </a:r>
          </a:p>
          <a:p>
            <a:pPr marL="0" indent="0">
              <a:buNone/>
            </a:pP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</a:t>
            </a:r>
            <a:r>
              <a:rPr lang="ja-JP" altLang="en-US" sz="2200" dirty="0" smtClean="0"/>
              <a:t> </a:t>
            </a:r>
            <a:r>
              <a:rPr lang="ja-JP" altLang="en-US" sz="2200" b="1" dirty="0" smtClean="0"/>
              <a:t>ＥＭＳ</a:t>
            </a:r>
            <a:r>
              <a:rPr lang="ja-JP" altLang="ja-JP" sz="2200" b="1" dirty="0" smtClean="0"/>
              <a:t>の</a:t>
            </a:r>
            <a:r>
              <a:rPr lang="ja-JP" altLang="en-US" sz="2200" b="1" dirty="0"/>
              <a:t>政策</a:t>
            </a:r>
            <a:r>
              <a:rPr lang="ja-JP" altLang="en-US" sz="2200" b="1" dirty="0" smtClean="0">
                <a:latin typeface="+mj-ea"/>
                <a:ea typeface="+mj-ea"/>
              </a:rPr>
              <a:t>技術的</a:t>
            </a:r>
            <a:r>
              <a:rPr lang="ja-JP" altLang="ja-JP" sz="2200" b="1" dirty="0" smtClean="0"/>
              <a:t>性格。</a:t>
            </a:r>
            <a:endParaRPr lang="ja-JP" altLang="en-US" sz="2200" b="1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</a:t>
            </a:r>
            <a:r>
              <a:rPr lang="ja-JP" altLang="en-US" sz="2200" dirty="0"/>
              <a:t> </a:t>
            </a:r>
            <a:r>
              <a:rPr lang="ja-JP" altLang="ja-JP" sz="2200" dirty="0" smtClean="0"/>
              <a:t>①</a:t>
            </a:r>
            <a:r>
              <a:rPr lang="en-US" altLang="ja-JP" sz="2200" dirty="0" smtClean="0"/>
              <a:t>  </a:t>
            </a:r>
            <a:r>
              <a:rPr lang="ja-JP" altLang="en-US" sz="2200" u="sng" dirty="0"/>
              <a:t>弱</a:t>
            </a:r>
            <a:r>
              <a:rPr lang="ja-JP" altLang="en-US" sz="2200" u="sng" dirty="0" smtClean="0"/>
              <a:t>い</a:t>
            </a:r>
            <a:r>
              <a:rPr lang="ja-JP" altLang="ja-JP" sz="2200" u="sng" dirty="0" smtClean="0"/>
              <a:t>通貨政策</a:t>
            </a:r>
            <a:r>
              <a:rPr lang="ja-JP" altLang="en-US" sz="2200" u="sng" dirty="0" smtClean="0"/>
              <a:t>と決別する</a:t>
            </a:r>
            <a:r>
              <a:rPr lang="ja-JP" altLang="ja-JP" sz="2200" u="sng" dirty="0" smtClean="0"/>
              <a:t>と</a:t>
            </a:r>
            <a:r>
              <a:rPr lang="ja-JP" altLang="ja-JP" sz="2200" u="sng" dirty="0"/>
              <a:t>いう合意形成</a:t>
            </a:r>
            <a:r>
              <a:rPr lang="ja-JP" altLang="ja-JP" sz="2200" dirty="0"/>
              <a:t>の上に成立した「単一通貨の</a:t>
            </a:r>
            <a:r>
              <a:rPr lang="ja-JP" altLang="ja-JP" sz="2200" dirty="0" smtClean="0"/>
              <a:t>発射</a:t>
            </a:r>
            <a:endParaRPr lang="ja-JP" altLang="en-US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　　 </a:t>
            </a:r>
            <a:r>
              <a:rPr lang="ja-JP" altLang="ja-JP" sz="2200" dirty="0" smtClean="0"/>
              <a:t>台」（</a:t>
            </a:r>
            <a:r>
              <a:rPr lang="ja-JP" altLang="en-US" sz="2200" dirty="0" smtClean="0"/>
              <a:t>Ｊ・</a:t>
            </a:r>
            <a:r>
              <a:rPr lang="ja-JP" altLang="ja-JP" sz="2200" dirty="0" smtClean="0"/>
              <a:t>ドロール</a:t>
            </a:r>
            <a:r>
              <a:rPr lang="ja-JP" altLang="ja-JP" sz="2200" dirty="0"/>
              <a:t>）</a:t>
            </a:r>
            <a:r>
              <a:rPr lang="ja-JP" altLang="ja-JP" sz="2200" dirty="0" smtClean="0"/>
              <a:t>。あるいは</a:t>
            </a:r>
            <a:r>
              <a:rPr lang="ja-JP" altLang="ja-JP" sz="2200" dirty="0"/>
              <a:t>「欧州新自由主義同盟」</a:t>
            </a:r>
            <a:r>
              <a:rPr lang="ja-JP" altLang="ja-JP" sz="2200" dirty="0" smtClean="0"/>
              <a:t>。</a:t>
            </a:r>
            <a:endParaRPr lang="ja-JP" altLang="en-US" sz="22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ja-JP" altLang="ja-JP" sz="2000" dirty="0"/>
          </a:p>
          <a:p>
            <a:endParaRPr kumimoji="1" lang="ja-JP" altLang="en-US" sz="20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3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8504" y="824249"/>
            <a:ext cx="10515600" cy="5326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 smtClean="0"/>
              <a:t>　　　 </a:t>
            </a:r>
            <a:r>
              <a:rPr lang="ja-JP" altLang="ja-JP" sz="2000" dirty="0"/>
              <a:t>②</a:t>
            </a:r>
            <a:r>
              <a:rPr lang="en-US" altLang="ja-JP" sz="2000" dirty="0"/>
              <a:t>   </a:t>
            </a:r>
            <a:r>
              <a:rPr lang="ja-JP" altLang="ja-JP" sz="2000" dirty="0"/>
              <a:t>「外部からのショック〔とくにドル相場の変動〕の『共同体化』を可能にする</a:t>
            </a:r>
            <a:r>
              <a:rPr lang="ja-JP" altLang="ja-JP" sz="2000" dirty="0" smtClean="0"/>
              <a:t>」</a:t>
            </a:r>
            <a:r>
              <a:rPr lang="ja-JP" altLang="en-US" sz="2000" dirty="0" smtClean="0"/>
              <a:t> </a:t>
            </a:r>
            <a:r>
              <a:rPr lang="ja-JP" altLang="ja-JP" sz="2000" dirty="0"/>
              <a:t>装置</a:t>
            </a:r>
            <a:r>
              <a:rPr lang="ja-JP" altLang="ja-JP" sz="2000" dirty="0" smtClean="0"/>
              <a:t>、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        </a:t>
            </a:r>
            <a:r>
              <a:rPr lang="ja-JP" altLang="en-US" sz="2000" dirty="0" smtClean="0"/>
              <a:t>つまり </a:t>
            </a:r>
            <a:r>
              <a:rPr lang="ja-JP" altLang="ja-JP" sz="2000" dirty="0" smtClean="0"/>
              <a:t>対外的</a:t>
            </a:r>
            <a:r>
              <a:rPr lang="ja-JP" altLang="ja-JP" sz="2000" dirty="0"/>
              <a:t>拘束にたいする「緩衝装置」（</a:t>
            </a:r>
            <a:r>
              <a:rPr lang="en-US" altLang="ja-JP" sz="2000" dirty="0"/>
              <a:t>1981.10.</a:t>
            </a:r>
            <a:r>
              <a:rPr lang="ja-JP" altLang="ja-JP" sz="2000" dirty="0" smtClean="0"/>
              <a:t>バスチアーンス小委員会</a:t>
            </a:r>
            <a:r>
              <a:rPr lang="ja-JP" altLang="en-US" sz="2000" dirty="0" smtClean="0"/>
              <a:t>に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        </a:t>
            </a:r>
            <a:r>
              <a:rPr lang="ja-JP" altLang="en-US" sz="2000" dirty="0" smtClean="0"/>
              <a:t>よる</a:t>
            </a:r>
            <a:r>
              <a:rPr lang="ja-JP" altLang="en-US" sz="2000" dirty="0"/>
              <a:t>アンケート結果</a:t>
            </a:r>
            <a:r>
              <a:rPr lang="ja-JP" altLang="ja-JP" sz="2000" dirty="0"/>
              <a:t>）</a:t>
            </a:r>
            <a:r>
              <a:rPr lang="ja-JP" altLang="ja-JP" sz="2000" dirty="0" smtClean="0"/>
              <a:t>。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要するに、ＥＭＳは、ドルの変動と経済政策の乖離から生じる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重の緊張を緩和するための</a:t>
            </a:r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制度として誕生した。</a:t>
            </a:r>
          </a:p>
          <a:p>
            <a:pPr marL="0" indent="0">
              <a:buNone/>
            </a:pPr>
            <a:endParaRPr lang="ja-JP" altLang="en-US" sz="20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sz="2000" b="1" dirty="0" smtClean="0">
                <a:latin typeface="+mj-ea"/>
                <a:ea typeface="+mj-ea"/>
              </a:rPr>
              <a:t>5.  </a:t>
            </a:r>
            <a:r>
              <a:rPr lang="ja-JP" altLang="ja-JP" sz="2000" b="1" dirty="0" smtClean="0">
                <a:latin typeface="+mj-ea"/>
                <a:ea typeface="+mj-ea"/>
              </a:rPr>
              <a:t>社会党</a:t>
            </a:r>
            <a:r>
              <a:rPr lang="ja-JP" altLang="ja-JP" sz="2000" b="1" dirty="0">
                <a:latin typeface="+mj-ea"/>
                <a:ea typeface="+mj-ea"/>
              </a:rPr>
              <a:t>出身の大統領ミッテラン（</a:t>
            </a:r>
            <a:r>
              <a:rPr lang="en-US" altLang="ja-JP" sz="2000" b="1" dirty="0">
                <a:latin typeface="+mj-ea"/>
                <a:ea typeface="+mj-ea"/>
              </a:rPr>
              <a:t>1981.5</a:t>
            </a:r>
            <a:r>
              <a:rPr lang="ja-JP" altLang="ja-JP" sz="2000" b="1" dirty="0">
                <a:latin typeface="+mj-ea"/>
                <a:ea typeface="+mj-ea"/>
              </a:rPr>
              <a:t>－）</a:t>
            </a:r>
            <a:r>
              <a:rPr lang="ja-JP" altLang="ja-JP" sz="2000" b="1" dirty="0" smtClean="0">
                <a:latin typeface="+mj-ea"/>
                <a:ea typeface="+mj-ea"/>
              </a:rPr>
              <a:t>の</a:t>
            </a:r>
            <a:r>
              <a:rPr lang="ja-JP" altLang="en-US" sz="2000" b="1" dirty="0" smtClean="0">
                <a:latin typeface="+mj-ea"/>
                <a:ea typeface="+mj-ea"/>
              </a:rPr>
              <a:t>ＥＭ</a:t>
            </a:r>
            <a:r>
              <a:rPr lang="ja-JP" altLang="en-US" sz="2000" b="1" dirty="0">
                <a:latin typeface="+mj-ea"/>
                <a:ea typeface="+mj-ea"/>
              </a:rPr>
              <a:t>Ｓ</a:t>
            </a:r>
            <a:r>
              <a:rPr lang="ja-JP" altLang="ja-JP" sz="2000" b="1" dirty="0" smtClean="0">
                <a:latin typeface="+mj-ea"/>
                <a:ea typeface="+mj-ea"/>
              </a:rPr>
              <a:t>へ</a:t>
            </a:r>
            <a:r>
              <a:rPr lang="ja-JP" altLang="ja-JP" sz="2000" b="1" dirty="0">
                <a:latin typeface="+mj-ea"/>
                <a:ea typeface="+mj-ea"/>
              </a:rPr>
              <a:t>の対応。</a:t>
            </a:r>
          </a:p>
          <a:p>
            <a:pPr marL="0" indent="0">
              <a:buNone/>
            </a:pPr>
            <a:r>
              <a:rPr lang="ja-JP" altLang="en-US" sz="2000" dirty="0" smtClean="0"/>
              <a:t>　  　</a:t>
            </a:r>
            <a:r>
              <a:rPr lang="ja-JP" altLang="ja-JP" sz="2000" dirty="0" smtClean="0"/>
              <a:t>成長</a:t>
            </a:r>
            <a:r>
              <a:rPr lang="ja-JP" altLang="ja-JP" sz="2000" dirty="0"/>
              <a:t>政策と国有化政策への</a:t>
            </a:r>
            <a:r>
              <a:rPr lang="ja-JP" altLang="ja-JP" sz="2000" smtClean="0"/>
              <a:t>回帰</a:t>
            </a:r>
            <a:r>
              <a:rPr lang="ja-JP" altLang="en-US" sz="2000"/>
              <a:t>⇒</a:t>
            </a:r>
            <a:r>
              <a:rPr lang="ja-JP" altLang="en-US" sz="2000" smtClean="0"/>
              <a:t>ＥＭＳ</a:t>
            </a:r>
            <a:r>
              <a:rPr lang="ja-JP" altLang="ja-JP" sz="2000" smtClean="0"/>
              <a:t>から</a:t>
            </a:r>
            <a:r>
              <a:rPr lang="ja-JP" altLang="ja-JP" sz="2000" dirty="0"/>
              <a:t>の離脱を</a:t>
            </a:r>
            <a:r>
              <a:rPr lang="ja-JP" altLang="ja-JP" sz="2000" dirty="0" smtClean="0"/>
              <a:t>検討</a:t>
            </a:r>
            <a:r>
              <a:rPr lang="ja-JP" altLang="en-US" sz="2000" dirty="0" smtClean="0"/>
              <a:t>⇒</a:t>
            </a:r>
            <a:r>
              <a:rPr lang="ja-JP" altLang="ja-JP" sz="2000" dirty="0" smtClean="0"/>
              <a:t>最終的</a:t>
            </a:r>
            <a:r>
              <a:rPr lang="ja-JP" altLang="ja-JP" sz="2000" dirty="0"/>
              <a:t>に</a:t>
            </a:r>
            <a:r>
              <a:rPr lang="ja-JP" altLang="ja-JP" sz="2000" dirty="0" smtClean="0"/>
              <a:t>断念</a:t>
            </a:r>
            <a:r>
              <a:rPr lang="ja-JP" altLang="en-US" sz="2000" dirty="0" smtClean="0"/>
              <a:t>、</a:t>
            </a:r>
            <a:r>
              <a:rPr lang="ja-JP" altLang="ja-JP" sz="2000" dirty="0" smtClean="0"/>
              <a:t>ジスカー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  </a:t>
            </a:r>
            <a:r>
              <a:rPr lang="ja-JP" altLang="ja-JP" sz="2000" dirty="0" smtClean="0"/>
              <a:t>ルデスタン</a:t>
            </a:r>
            <a:r>
              <a:rPr lang="ja-JP" altLang="ja-JP" sz="2000" dirty="0"/>
              <a:t>／バール時代の安定政策に回帰</a:t>
            </a:r>
            <a:r>
              <a:rPr lang="ja-JP" altLang="ja-JP" sz="2000" dirty="0" smtClean="0"/>
              <a:t>。</a:t>
            </a:r>
            <a:r>
              <a:rPr lang="en-US" altLang="ja-JP" sz="2000" dirty="0" smtClean="0"/>
              <a:t>Cf. </a:t>
            </a:r>
            <a:r>
              <a:rPr lang="ja-JP" altLang="ja-JP" sz="2000" dirty="0" smtClean="0"/>
              <a:t>前</a:t>
            </a:r>
            <a:r>
              <a:rPr lang="ja-JP" altLang="ja-JP" sz="2000" dirty="0"/>
              <a:t>出</a:t>
            </a:r>
            <a:r>
              <a:rPr lang="ja-JP" altLang="en-US" sz="2000" dirty="0"/>
              <a:t>の</a:t>
            </a:r>
            <a:r>
              <a:rPr lang="ja-JP" altLang="ja-JP" sz="2000" dirty="0"/>
              <a:t>図（</a:t>
            </a:r>
            <a:r>
              <a:rPr lang="ja-JP" altLang="ja-JP" sz="2000" dirty="0" smtClean="0"/>
              <a:t>フランス</a:t>
            </a:r>
            <a:r>
              <a:rPr lang="ja-JP" altLang="en-US" sz="2000" dirty="0"/>
              <a:t>）</a:t>
            </a:r>
            <a:r>
              <a:rPr lang="ja-JP" altLang="ja-JP" sz="2000" dirty="0" smtClean="0"/>
              <a:t>。</a:t>
            </a:r>
            <a:r>
              <a:rPr lang="ja-JP" altLang="en-US" sz="2000" dirty="0" smtClean="0"/>
              <a:t> ⇒</a:t>
            </a:r>
            <a:r>
              <a:rPr lang="ja-JP" altLang="ja-JP" sz="2000" dirty="0" smtClean="0"/>
              <a:t>一転</a:t>
            </a:r>
            <a:r>
              <a:rPr lang="ja-JP" altLang="ja-JP" sz="2000" dirty="0"/>
              <a:t>して</a:t>
            </a:r>
            <a:r>
              <a:rPr lang="ja-JP" altLang="ja-JP" sz="2000" dirty="0" smtClean="0"/>
              <a:t>通貨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</a:t>
            </a:r>
            <a:r>
              <a:rPr lang="ja-JP" altLang="en-US" sz="2000" dirty="0"/>
              <a:t>統合</a:t>
            </a:r>
            <a:r>
              <a:rPr lang="ja-JP" altLang="ja-JP" sz="2000" dirty="0" smtClean="0"/>
              <a:t>の</a:t>
            </a:r>
            <a:r>
              <a:rPr lang="ja-JP" altLang="en-US" sz="2000" dirty="0" smtClean="0"/>
              <a:t> </a:t>
            </a:r>
            <a:r>
              <a:rPr lang="ja-JP" altLang="ja-JP" sz="2000" dirty="0" smtClean="0"/>
              <a:t>急先鋒</a:t>
            </a:r>
            <a:r>
              <a:rPr lang="ja-JP" altLang="ja-JP" sz="2000" dirty="0"/>
              <a:t>になる</a:t>
            </a:r>
            <a:r>
              <a:rPr lang="ja-JP" altLang="ja-JP" sz="2000" dirty="0" smtClean="0"/>
              <a:t>。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ja-JP" altLang="en-US" sz="2000" dirty="0"/>
              <a:t> </a:t>
            </a:r>
            <a:r>
              <a:rPr lang="ja-JP" altLang="en-US" sz="2000" dirty="0" smtClean="0"/>
              <a:t> </a:t>
            </a:r>
            <a:r>
              <a:rPr lang="ja-JP" altLang="ja-JP" sz="2000" dirty="0" smtClean="0"/>
              <a:t>通貨</a:t>
            </a:r>
            <a:r>
              <a:rPr lang="ja-JP" altLang="ja-JP" sz="2000" dirty="0"/>
              <a:t>統合と、それ</a:t>
            </a:r>
            <a:r>
              <a:rPr lang="ja-JP" altLang="ja-JP" sz="2000" dirty="0" smtClean="0"/>
              <a:t>を</a:t>
            </a:r>
            <a:r>
              <a:rPr lang="ja-JP" altLang="en-US" sz="2000" dirty="0"/>
              <a:t>実</a:t>
            </a:r>
            <a:r>
              <a:rPr lang="ja-JP" altLang="en-US" sz="2000" dirty="0" smtClean="0"/>
              <a:t>現するため</a:t>
            </a:r>
            <a:r>
              <a:rPr lang="ja-JP" altLang="ja-JP" sz="2000" dirty="0" smtClean="0"/>
              <a:t>に必要</a:t>
            </a:r>
            <a:r>
              <a:rPr lang="ja-JP" altLang="en-US" sz="2000" dirty="0"/>
              <a:t>な</a:t>
            </a:r>
            <a:r>
              <a:rPr lang="ja-JP" altLang="ja-JP" sz="2000" dirty="0" smtClean="0"/>
              <a:t>新自由</a:t>
            </a:r>
            <a:r>
              <a:rPr lang="ja-JP" altLang="ja-JP" sz="2000" dirty="0"/>
              <a:t>主義的政策・構造</a:t>
            </a:r>
            <a:r>
              <a:rPr lang="ja-JP" altLang="ja-JP" sz="2000" dirty="0" smtClean="0"/>
              <a:t>改革</a:t>
            </a:r>
            <a:r>
              <a:rPr lang="en-US" altLang="ja-JP" sz="2000" dirty="0" smtClean="0"/>
              <a:t> </a:t>
            </a:r>
            <a:r>
              <a:rPr lang="ja-JP" altLang="ja-JP" sz="2000" dirty="0" smtClean="0"/>
              <a:t>は、イデオロギー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</a:t>
            </a:r>
            <a:r>
              <a:rPr lang="ja-JP" altLang="en-US" sz="2000" dirty="0" smtClean="0"/>
              <a:t>と</a:t>
            </a:r>
            <a:r>
              <a:rPr lang="ja-JP" altLang="ja-JP" sz="2000" dirty="0" smtClean="0"/>
              <a:t>政治的</a:t>
            </a:r>
            <a:r>
              <a:rPr lang="ja-JP" altLang="ja-JP" sz="2000" dirty="0"/>
              <a:t>党派の違いを超えて受け入れられたことになる</a:t>
            </a:r>
            <a:r>
              <a:rPr lang="ja-JP" altLang="ja-JP" sz="2000" dirty="0" smtClean="0"/>
              <a:t>。</a:t>
            </a:r>
            <a:endParaRPr lang="ja-JP" altLang="en-US" sz="2000" dirty="0" smtClean="0"/>
          </a:p>
          <a:p>
            <a:pPr marL="0" indent="0">
              <a:buNone/>
            </a:pPr>
            <a:endParaRPr lang="ja-JP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4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9867" y="489397"/>
            <a:ext cx="10482330" cy="60788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kumimoji="1" lang="ja-JP" altLang="en-US" sz="9600" b="1" dirty="0" smtClean="0">
                <a:latin typeface="+mj-ea"/>
                <a:ea typeface="+mj-ea"/>
              </a:rPr>
              <a:t>結び</a:t>
            </a:r>
          </a:p>
          <a:p>
            <a:pPr marL="0" indent="0">
              <a:buNone/>
            </a:pPr>
            <a:endParaRPr lang="ja-JP" altLang="en-US" sz="26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</a:t>
            </a:r>
            <a:r>
              <a:rPr lang="en-US" altLang="ja-JP" sz="8000" dirty="0" smtClean="0">
                <a:latin typeface="+mn-ea"/>
              </a:rPr>
              <a:t>1960</a:t>
            </a:r>
            <a:r>
              <a:rPr lang="ja-JP" altLang="en-US" sz="8000" dirty="0" smtClean="0">
                <a:latin typeface="+mn-ea"/>
              </a:rPr>
              <a:t>年代末－</a:t>
            </a:r>
            <a:r>
              <a:rPr lang="en-US" altLang="ja-JP" sz="8000" dirty="0" smtClean="0">
                <a:latin typeface="+mn-ea"/>
              </a:rPr>
              <a:t>80</a:t>
            </a:r>
            <a:r>
              <a:rPr lang="ja-JP" altLang="en-US" sz="8000" dirty="0" smtClean="0">
                <a:latin typeface="+mn-ea"/>
              </a:rPr>
              <a:t>年代前半の時期は、欧州通貨統合史全体のなかでどんな位置を占める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 </a:t>
            </a:r>
            <a:r>
              <a:rPr lang="ja-JP" altLang="en-US" sz="8000" dirty="0" smtClean="0">
                <a:latin typeface="+mn-ea"/>
              </a:rPr>
              <a:t>か。</a:t>
            </a:r>
          </a:p>
          <a:p>
            <a:pPr marL="0" indent="0">
              <a:buNone/>
            </a:pPr>
            <a:r>
              <a:rPr lang="ja-JP" altLang="en-US" sz="6200" dirty="0" smtClean="0">
                <a:latin typeface="+mn-ea"/>
              </a:rPr>
              <a:t>　　　　</a:t>
            </a:r>
            <a:r>
              <a:rPr lang="ja-JP" altLang="en-US" sz="8000" dirty="0" smtClean="0">
                <a:latin typeface="+mn-ea"/>
              </a:rPr>
              <a:t>①　通貨・為替の世界が著しく非対称的であるという</a:t>
            </a:r>
            <a:r>
              <a:rPr lang="ja-JP" altLang="en-US" sz="8000" dirty="0">
                <a:latin typeface="+mn-ea"/>
              </a:rPr>
              <a:t>厳</a:t>
            </a:r>
            <a:r>
              <a:rPr lang="ja-JP" altLang="en-US" sz="8000" dirty="0" smtClean="0">
                <a:latin typeface="+mn-ea"/>
              </a:rPr>
              <a:t>しい現実を、欧州諸国が再認識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　　　　させられた時期。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　　　　こうした現実にたいする「枢軸国」フランスとドイツの姿勢は対照的。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　　　　　　　フランス／政治（あるいは叡智）の力で現実を対称的なものに変えるべきである。</a:t>
            </a:r>
            <a:endParaRPr lang="ja-JP" altLang="en-US" sz="8000" dirty="0">
              <a:latin typeface="+mn-ea"/>
            </a:endParaRPr>
          </a:p>
          <a:p>
            <a:pPr marL="0" indent="0">
              <a:buNone/>
            </a:pPr>
            <a:r>
              <a:rPr lang="ja-JP" altLang="en-US" sz="8000" dirty="0" smtClean="0">
                <a:latin typeface="+mn-ea"/>
              </a:rPr>
              <a:t>　　　　　　　　　ドイツ／現実を受け入れ、それに適応すべきである。</a:t>
            </a:r>
            <a:endParaRPr lang="en-US" altLang="ja-JP" sz="8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8000" dirty="0">
                <a:latin typeface="+mn-ea"/>
              </a:rPr>
              <a:t> </a:t>
            </a:r>
            <a:r>
              <a:rPr lang="en-US" altLang="ja-JP" sz="8000" dirty="0" smtClean="0">
                <a:latin typeface="+mn-ea"/>
              </a:rPr>
              <a:t>            </a:t>
            </a:r>
            <a:r>
              <a:rPr lang="ja-JP" altLang="en-US" sz="8000" dirty="0" smtClean="0">
                <a:latin typeface="+mn-ea"/>
              </a:rPr>
              <a:t>この姿勢の違い</a:t>
            </a:r>
            <a:r>
              <a:rPr lang="ja-JP" altLang="en-US" sz="8000" dirty="0">
                <a:latin typeface="+mn-ea"/>
              </a:rPr>
              <a:t>は</a:t>
            </a:r>
            <a:r>
              <a:rPr lang="ja-JP" altLang="en-US" sz="8000" dirty="0" smtClean="0">
                <a:latin typeface="+mn-ea"/>
              </a:rPr>
              <a:t>長期にわたっ</a:t>
            </a:r>
            <a:r>
              <a:rPr lang="ja-JP" altLang="en-US" sz="8000" dirty="0">
                <a:latin typeface="+mn-ea"/>
              </a:rPr>
              <a:t>て</a:t>
            </a:r>
            <a:r>
              <a:rPr lang="ja-JP" altLang="en-US" sz="8000" dirty="0" smtClean="0">
                <a:latin typeface="+mn-ea"/>
              </a:rPr>
              <a:t>両国の確執を規定。中長期的にみると、</a:t>
            </a:r>
            <a:r>
              <a:rPr lang="en-US" altLang="ja-JP" sz="8000" dirty="0" smtClean="0">
                <a:latin typeface="+mn-ea"/>
              </a:rPr>
              <a:t> </a:t>
            </a:r>
            <a:r>
              <a:rPr lang="ja-JP" altLang="en-US" sz="8000" dirty="0" smtClean="0">
                <a:latin typeface="+mn-ea"/>
              </a:rPr>
              <a:t>統合欧州は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　　　　両者の均衡の上に展開してきたと言える。</a:t>
            </a:r>
          </a:p>
          <a:p>
            <a:pPr marL="0" indent="0">
              <a:buNone/>
            </a:pPr>
            <a:endParaRPr lang="ja-JP" altLang="en-US" sz="6200" dirty="0">
              <a:latin typeface="+mn-ea"/>
            </a:endParaRPr>
          </a:p>
          <a:p>
            <a:pPr marL="0" indent="0">
              <a:buNone/>
            </a:pPr>
            <a:r>
              <a:rPr lang="ja-JP" altLang="en-US" sz="6200" dirty="0" smtClean="0">
                <a:latin typeface="+mn-ea"/>
              </a:rPr>
              <a:t>　　　　</a:t>
            </a:r>
            <a:r>
              <a:rPr lang="ja-JP" altLang="en-US" sz="8000" dirty="0" smtClean="0">
                <a:latin typeface="+mn-ea"/>
              </a:rPr>
              <a:t>②　 欧州諸国が新自由主義的秩序を受け入れた時期。</a:t>
            </a:r>
            <a:endParaRPr lang="en-US" altLang="ja-JP" sz="8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8000" dirty="0">
                <a:latin typeface="+mn-ea"/>
              </a:rPr>
              <a:t> </a:t>
            </a:r>
            <a:r>
              <a:rPr lang="en-US" altLang="ja-JP" sz="8000" dirty="0" smtClean="0">
                <a:latin typeface="+mn-ea"/>
              </a:rPr>
              <a:t>            </a:t>
            </a:r>
            <a:r>
              <a:rPr lang="ja-JP" altLang="en-US" sz="8000" dirty="0" smtClean="0">
                <a:latin typeface="+mn-ea"/>
              </a:rPr>
              <a:t>新自由</a:t>
            </a:r>
            <a:r>
              <a:rPr lang="ja-JP" altLang="en-US" sz="8000" dirty="0">
                <a:latin typeface="+mn-ea"/>
              </a:rPr>
              <a:t>主義</a:t>
            </a:r>
            <a:r>
              <a:rPr lang="ja-JP" altLang="en-US" sz="8000" dirty="0" smtClean="0">
                <a:latin typeface="+mn-ea"/>
              </a:rPr>
              <a:t>を受け入れることを通じて、通貨</a:t>
            </a:r>
            <a:r>
              <a:rPr lang="ja-JP" altLang="en-US" sz="8000" smtClean="0">
                <a:latin typeface="+mn-ea"/>
              </a:rPr>
              <a:t>統合は初めて現実</a:t>
            </a:r>
            <a:r>
              <a:rPr lang="ja-JP" altLang="en-US" sz="8000" dirty="0" smtClean="0">
                <a:latin typeface="+mn-ea"/>
              </a:rPr>
              <a:t>の</a:t>
            </a:r>
            <a:r>
              <a:rPr lang="ja-JP" altLang="en-US" sz="8000" smtClean="0">
                <a:latin typeface="+mn-ea"/>
              </a:rPr>
              <a:t>政治課題になる</a:t>
            </a:r>
            <a:r>
              <a:rPr lang="ja-JP" altLang="en-US" sz="8000" dirty="0" smtClean="0">
                <a:latin typeface="+mn-ea"/>
              </a:rPr>
              <a:t>こと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　　　　ができた。</a:t>
            </a:r>
            <a:endParaRPr lang="ja-JP" altLang="en-US" sz="8000" dirty="0">
              <a:latin typeface="+mn-ea"/>
            </a:endParaRPr>
          </a:p>
          <a:p>
            <a:pPr marL="0" indent="0">
              <a:buNone/>
            </a:pPr>
            <a:r>
              <a:rPr lang="ja-JP" altLang="en-US" sz="8000" dirty="0" smtClean="0">
                <a:latin typeface="+mn-ea"/>
              </a:rPr>
              <a:t>　　　　　　通貨統合に向けた前進と新自由主義的</a:t>
            </a:r>
            <a:r>
              <a:rPr lang="ja-JP" altLang="en-US" sz="8000" dirty="0">
                <a:latin typeface="+mn-ea"/>
              </a:rPr>
              <a:t>構造</a:t>
            </a:r>
            <a:r>
              <a:rPr lang="ja-JP" altLang="en-US" sz="8000" dirty="0" smtClean="0">
                <a:latin typeface="+mn-ea"/>
              </a:rPr>
              <a:t>改革（規制緩和、国有企業の民営化）は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　　　　表裏一体の関係にある。</a:t>
            </a:r>
          </a:p>
          <a:p>
            <a:pPr marL="0" indent="0">
              <a:buNone/>
            </a:pPr>
            <a:r>
              <a:rPr lang="ja-JP" altLang="en-US" sz="6200" dirty="0">
                <a:latin typeface="+mn-ea"/>
              </a:rPr>
              <a:t>　</a:t>
            </a:r>
            <a:r>
              <a:rPr lang="ja-JP" altLang="en-US" sz="6200" dirty="0" smtClean="0">
                <a:latin typeface="+mn-ea"/>
              </a:rPr>
              <a:t>　</a:t>
            </a:r>
          </a:p>
          <a:p>
            <a:pPr marL="0" indent="0">
              <a:buNone/>
            </a:pPr>
            <a:r>
              <a:rPr lang="ja-JP" altLang="en-US" sz="2600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　　　　　　　　　　　</a:t>
            </a:r>
          </a:p>
          <a:p>
            <a:pPr marL="0" indent="0">
              <a:buNone/>
            </a:pPr>
            <a:endParaRPr lang="ja-JP" altLang="en-US" sz="2000" dirty="0">
              <a:latin typeface="+mn-ea"/>
            </a:endParaRPr>
          </a:p>
          <a:p>
            <a:pPr marL="0" indent="0">
              <a:buNone/>
            </a:pPr>
            <a:endParaRPr kumimoji="1" lang="ja-JP" altLang="en-US" sz="26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2400" b="1" dirty="0" smtClean="0"/>
              <a:t>　</a:t>
            </a:r>
            <a:endParaRPr lang="ja-JP" altLang="en-US" sz="2400" b="1" dirty="0"/>
          </a:p>
          <a:p>
            <a:pPr marL="0" indent="0">
              <a:buNone/>
            </a:pPr>
            <a:r>
              <a:rPr lang="ja-JP" altLang="en-US" sz="2400" b="1" dirty="0" smtClean="0"/>
              <a:t>　</a:t>
            </a:r>
            <a:endParaRPr kumimoji="1" lang="ja-JP" altLang="en-US" sz="24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3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8467" y="684838"/>
            <a:ext cx="10269682" cy="5854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900" b="1" dirty="0">
                <a:latin typeface="+mj-ea"/>
                <a:ea typeface="+mj-ea"/>
              </a:rPr>
              <a:t>参考</a:t>
            </a:r>
            <a:r>
              <a:rPr lang="ja-JP" altLang="ja-JP" sz="1900" b="1" dirty="0" smtClean="0">
                <a:latin typeface="+mj-ea"/>
                <a:ea typeface="+mj-ea"/>
              </a:rPr>
              <a:t>文献</a:t>
            </a:r>
            <a:endParaRPr lang="ja-JP" altLang="ja-JP" sz="19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ja-JP" sz="1700" dirty="0">
                <a:latin typeface="+mn-ea"/>
              </a:rPr>
              <a:t>権上康男『フランス資本主義と中央銀行――フランス銀行近代化の歴史』東京大学出版社、</a:t>
            </a:r>
            <a:r>
              <a:rPr lang="en-US" altLang="ja-JP" sz="1700" dirty="0">
                <a:latin typeface="+mn-ea"/>
              </a:rPr>
              <a:t>1999</a:t>
            </a:r>
            <a:r>
              <a:rPr lang="ja-JP" altLang="ja-JP" sz="1700" dirty="0">
                <a:latin typeface="+mn-ea"/>
              </a:rPr>
              <a:t>年。</a:t>
            </a:r>
          </a:p>
          <a:p>
            <a:pPr marL="0" indent="0">
              <a:buNone/>
            </a:pPr>
            <a:r>
              <a:rPr lang="ja-JP" altLang="ja-JP" sz="1700">
                <a:latin typeface="+mn-ea"/>
              </a:rPr>
              <a:t>権上</a:t>
            </a:r>
            <a:r>
              <a:rPr lang="ja-JP" altLang="ja-JP" sz="1700" smtClean="0">
                <a:latin typeface="+mn-ea"/>
              </a:rPr>
              <a:t>康</a:t>
            </a:r>
            <a:r>
              <a:rPr lang="ja-JP" altLang="en-US" sz="1700" smtClean="0">
                <a:latin typeface="+mn-ea"/>
              </a:rPr>
              <a:t>男</a:t>
            </a:r>
            <a:r>
              <a:rPr lang="ja-JP" altLang="ja-JP" sz="1700" smtClean="0">
                <a:latin typeface="+mn-ea"/>
              </a:rPr>
              <a:t>『</a:t>
            </a:r>
            <a:r>
              <a:rPr lang="ja-JP" altLang="ja-JP" sz="1700" dirty="0">
                <a:latin typeface="+mn-ea"/>
              </a:rPr>
              <a:t>通貨統合の歴史的起源――資本主義世界の大転換とヨーロッパの選択』日本経済</a:t>
            </a:r>
            <a:r>
              <a:rPr lang="ja-JP" altLang="ja-JP" sz="1700" dirty="0" smtClean="0">
                <a:latin typeface="+mn-ea"/>
              </a:rPr>
              <a:t>評論社、</a:t>
            </a:r>
            <a:endParaRPr lang="ja-JP" altLang="en-US" sz="17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700" dirty="0">
                <a:latin typeface="+mn-ea"/>
              </a:rPr>
              <a:t>　</a:t>
            </a:r>
            <a:r>
              <a:rPr lang="ja-JP" altLang="en-US" sz="1700" dirty="0" smtClean="0">
                <a:latin typeface="+mn-ea"/>
              </a:rPr>
              <a:t>　</a:t>
            </a:r>
            <a:r>
              <a:rPr lang="en-US" altLang="ja-JP" sz="1700" dirty="0" smtClean="0">
                <a:latin typeface="+mn-ea"/>
              </a:rPr>
              <a:t>2013</a:t>
            </a:r>
            <a:r>
              <a:rPr lang="ja-JP" altLang="en-US" sz="1700" dirty="0" smtClean="0">
                <a:latin typeface="+mn-ea"/>
              </a:rPr>
              <a:t>年。</a:t>
            </a:r>
          </a:p>
          <a:p>
            <a:pPr marL="0" indent="0">
              <a:buNone/>
            </a:pPr>
            <a:r>
              <a:rPr lang="ja-JP" altLang="en-US" sz="1700" dirty="0" smtClean="0">
                <a:latin typeface="+mn-ea"/>
              </a:rPr>
              <a:t>権上康</a:t>
            </a:r>
            <a:r>
              <a:rPr lang="ja-JP" altLang="ja-JP" sz="1700" dirty="0" smtClean="0">
                <a:latin typeface="+mn-ea"/>
              </a:rPr>
              <a:t>男</a:t>
            </a:r>
            <a:r>
              <a:rPr lang="ja-JP" altLang="ja-JP" sz="1700" dirty="0">
                <a:latin typeface="+mn-ea"/>
              </a:rPr>
              <a:t>編著『新自由主義と戦後資本主義－－欧米における歴史的経験』日本経済評論社、</a:t>
            </a:r>
            <a:r>
              <a:rPr lang="en-US" altLang="ja-JP" sz="1700" dirty="0">
                <a:latin typeface="+mn-ea"/>
              </a:rPr>
              <a:t>2006</a:t>
            </a:r>
            <a:r>
              <a:rPr lang="ja-JP" altLang="ja-JP" sz="1700" dirty="0">
                <a:latin typeface="+mn-ea"/>
              </a:rPr>
              <a:t>年</a:t>
            </a:r>
            <a:r>
              <a:rPr lang="ja-JP" altLang="ja-JP" sz="1700" dirty="0" smtClean="0">
                <a:latin typeface="+mn-ea"/>
              </a:rPr>
              <a:t>。</a:t>
            </a:r>
            <a:endParaRPr lang="ja-JP" altLang="ja-JP" sz="1700" dirty="0">
              <a:latin typeface="+mn-ea"/>
            </a:endParaRPr>
          </a:p>
          <a:p>
            <a:pPr marL="0" indent="0">
              <a:buNone/>
            </a:pPr>
            <a:r>
              <a:rPr lang="ja-JP" altLang="ja-JP" sz="1700" dirty="0">
                <a:latin typeface="+mn-ea"/>
              </a:rPr>
              <a:t>権上康男「フランスにおける新自由主義と信用改革（</a:t>
            </a:r>
            <a:r>
              <a:rPr lang="en-US" altLang="ja-JP" sz="1700" dirty="0">
                <a:latin typeface="+mn-ea"/>
              </a:rPr>
              <a:t>1961</a:t>
            </a:r>
            <a:r>
              <a:rPr lang="ja-JP" altLang="ja-JP" sz="1700" dirty="0">
                <a:latin typeface="+mn-ea"/>
              </a:rPr>
              <a:t>－</a:t>
            </a:r>
            <a:r>
              <a:rPr lang="en-US" altLang="ja-JP" sz="1700" dirty="0">
                <a:latin typeface="+mn-ea"/>
              </a:rPr>
              <a:t>73</a:t>
            </a:r>
            <a:r>
              <a:rPr lang="ja-JP" altLang="ja-JP" sz="1700" dirty="0">
                <a:latin typeface="+mn-ea"/>
              </a:rPr>
              <a:t>年）－－『大貨幣市場』創出への道</a:t>
            </a:r>
            <a:r>
              <a:rPr lang="ja-JP" altLang="ja-JP" sz="1700" dirty="0" smtClean="0">
                <a:latin typeface="+mn-ea"/>
              </a:rPr>
              <a:t>」『エコ</a:t>
            </a:r>
            <a:endParaRPr lang="fr-FR" altLang="ja-JP" sz="1700" dirty="0" smtClean="0">
              <a:latin typeface="+mn-ea"/>
            </a:endParaRPr>
          </a:p>
          <a:p>
            <a:pPr marL="0" indent="0">
              <a:buNone/>
            </a:pPr>
            <a:r>
              <a:rPr lang="fr-FR" altLang="ja-JP" sz="1700" dirty="0" smtClean="0">
                <a:latin typeface="+mn-ea"/>
              </a:rPr>
              <a:t>    </a:t>
            </a:r>
            <a:r>
              <a:rPr lang="ja-JP" altLang="ja-JP" sz="1700" dirty="0" smtClean="0">
                <a:latin typeface="+mn-ea"/>
              </a:rPr>
              <a:t>ノミア</a:t>
            </a:r>
            <a:r>
              <a:rPr lang="ja-JP" altLang="ja-JP" sz="1700" dirty="0">
                <a:latin typeface="+mn-ea"/>
              </a:rPr>
              <a:t>』第</a:t>
            </a:r>
            <a:r>
              <a:rPr lang="en-US" altLang="ja-JP" sz="1700" dirty="0">
                <a:latin typeface="+mn-ea"/>
              </a:rPr>
              <a:t>54</a:t>
            </a:r>
            <a:r>
              <a:rPr lang="ja-JP" altLang="ja-JP" sz="1700" dirty="0">
                <a:latin typeface="+mn-ea"/>
              </a:rPr>
              <a:t>巻第</a:t>
            </a:r>
            <a:r>
              <a:rPr lang="en-US" altLang="ja-JP" sz="1700" dirty="0">
                <a:latin typeface="+mn-ea"/>
              </a:rPr>
              <a:t>2</a:t>
            </a:r>
            <a:r>
              <a:rPr lang="ja-JP" altLang="ja-JP" sz="1700" dirty="0">
                <a:latin typeface="+mn-ea"/>
              </a:rPr>
              <a:t>号、</a:t>
            </a:r>
            <a:r>
              <a:rPr lang="en-US" altLang="ja-JP" sz="1700" dirty="0">
                <a:latin typeface="+mn-ea"/>
              </a:rPr>
              <a:t>2003</a:t>
            </a:r>
            <a:r>
              <a:rPr lang="ja-JP" altLang="ja-JP" sz="1700" dirty="0">
                <a:latin typeface="+mn-ea"/>
              </a:rPr>
              <a:t>年</a:t>
            </a:r>
            <a:r>
              <a:rPr lang="en-US" altLang="ja-JP" sz="1700" dirty="0">
                <a:latin typeface="+mn-ea"/>
              </a:rPr>
              <a:t>11</a:t>
            </a:r>
            <a:r>
              <a:rPr lang="ja-JP" altLang="ja-JP" sz="1700" dirty="0">
                <a:latin typeface="+mn-ea"/>
              </a:rPr>
              <a:t>月。</a:t>
            </a:r>
          </a:p>
          <a:p>
            <a:pPr marL="0" indent="0">
              <a:buNone/>
            </a:pPr>
            <a:r>
              <a:rPr lang="ja-JP" altLang="ja-JP" sz="1700" dirty="0">
                <a:latin typeface="+mn-ea"/>
              </a:rPr>
              <a:t>権上康男「</a:t>
            </a:r>
            <a:r>
              <a:rPr lang="en-US" altLang="ja-JP" sz="1700" dirty="0">
                <a:latin typeface="+mn-ea"/>
              </a:rPr>
              <a:t>1970</a:t>
            </a:r>
            <a:r>
              <a:rPr lang="ja-JP" altLang="ja-JP" sz="1700" dirty="0">
                <a:latin typeface="+mn-ea"/>
              </a:rPr>
              <a:t>年代フランスの大転換――コーポラティズム型社会から市場社会へ」『日仏歴史</a:t>
            </a:r>
            <a:r>
              <a:rPr lang="ja-JP" altLang="ja-JP" sz="1700" dirty="0" smtClean="0">
                <a:latin typeface="+mn-ea"/>
              </a:rPr>
              <a:t>学会会報』</a:t>
            </a:r>
            <a:endParaRPr lang="fr-FR" altLang="ja-JP" sz="1700" dirty="0" smtClean="0">
              <a:latin typeface="+mn-ea"/>
            </a:endParaRPr>
          </a:p>
          <a:p>
            <a:pPr marL="0" indent="0">
              <a:buNone/>
            </a:pPr>
            <a:r>
              <a:rPr lang="fr-FR" altLang="ja-JP" sz="1700" dirty="0" smtClean="0">
                <a:latin typeface="+mn-ea"/>
              </a:rPr>
              <a:t>   </a:t>
            </a:r>
            <a:r>
              <a:rPr lang="ja-JP" altLang="ja-JP" sz="1700" dirty="0" smtClean="0">
                <a:latin typeface="+mn-ea"/>
              </a:rPr>
              <a:t>第</a:t>
            </a:r>
            <a:r>
              <a:rPr lang="en-US" altLang="ja-JP" sz="1700" dirty="0" smtClean="0">
                <a:latin typeface="+mn-ea"/>
              </a:rPr>
              <a:t>27</a:t>
            </a:r>
            <a:r>
              <a:rPr lang="ja-JP" altLang="ja-JP" sz="1700" dirty="0">
                <a:latin typeface="+mn-ea"/>
              </a:rPr>
              <a:t>号、</a:t>
            </a:r>
            <a:r>
              <a:rPr lang="en-US" altLang="ja-JP" sz="1700" dirty="0">
                <a:latin typeface="+mn-ea"/>
              </a:rPr>
              <a:t>2012</a:t>
            </a:r>
            <a:r>
              <a:rPr lang="ja-JP" altLang="ja-JP" sz="1700" dirty="0">
                <a:latin typeface="+mn-ea"/>
              </a:rPr>
              <a:t>年</a:t>
            </a:r>
            <a:r>
              <a:rPr lang="en-US" altLang="ja-JP" sz="1700" dirty="0">
                <a:latin typeface="+mn-ea"/>
              </a:rPr>
              <a:t>6</a:t>
            </a:r>
            <a:r>
              <a:rPr lang="ja-JP" altLang="ja-JP" sz="1700" dirty="0">
                <a:latin typeface="+mn-ea"/>
              </a:rPr>
              <a:t>月</a:t>
            </a:r>
            <a:r>
              <a:rPr lang="ja-JP" altLang="ja-JP" sz="1700" dirty="0" smtClean="0">
                <a:latin typeface="+mn-ea"/>
              </a:rPr>
              <a:t>。</a:t>
            </a:r>
            <a:endParaRPr lang="ja-JP" altLang="en-US" sz="17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1700" dirty="0" err="1" smtClean="0">
                <a:latin typeface="+mn-ea"/>
              </a:rPr>
              <a:t>Ikemoto</a:t>
            </a:r>
            <a:r>
              <a:rPr lang="en-US" altLang="ja-JP" sz="1700" dirty="0" smtClean="0">
                <a:latin typeface="+mn-ea"/>
              </a:rPr>
              <a:t> (Daisuke), </a:t>
            </a:r>
            <a:r>
              <a:rPr lang="en-US" altLang="ja-JP" sz="1700" i="1" dirty="0" smtClean="0">
                <a:latin typeface="+mn-ea"/>
              </a:rPr>
              <a:t>European Monetary Integration 1970-79. British and French Experiences</a:t>
            </a:r>
            <a:r>
              <a:rPr lang="en-US" altLang="ja-JP" sz="1700" dirty="0" smtClean="0">
                <a:latin typeface="+mn-ea"/>
              </a:rPr>
              <a:t>,  </a:t>
            </a:r>
          </a:p>
          <a:p>
            <a:pPr marL="0" indent="0">
              <a:buNone/>
            </a:pPr>
            <a:r>
              <a:rPr lang="en-US" altLang="ja-JP" sz="1700" dirty="0" smtClean="0">
                <a:latin typeface="+mn-ea"/>
              </a:rPr>
              <a:t>    Palgrave/Macmillan, 2011.</a:t>
            </a:r>
          </a:p>
          <a:p>
            <a:pPr marL="0" indent="0">
              <a:buNone/>
            </a:pPr>
            <a:r>
              <a:rPr lang="en-US" altLang="ja-JP" sz="1700" dirty="0" smtClean="0">
                <a:latin typeface="+mn-ea"/>
              </a:rPr>
              <a:t>James (Harold), </a:t>
            </a:r>
            <a:r>
              <a:rPr lang="en-US" altLang="ja-JP" sz="1700" i="1" dirty="0" smtClean="0">
                <a:latin typeface="+mn-ea"/>
              </a:rPr>
              <a:t>Making the European Monetary Union. The Role of the Committee of Central Bank</a:t>
            </a:r>
          </a:p>
          <a:p>
            <a:pPr marL="0" indent="0">
              <a:buNone/>
            </a:pPr>
            <a:r>
              <a:rPr lang="en-US" altLang="ja-JP" sz="1700" i="1" dirty="0">
                <a:latin typeface="+mn-ea"/>
              </a:rPr>
              <a:t> </a:t>
            </a:r>
            <a:r>
              <a:rPr lang="en-US" altLang="ja-JP" sz="1700" i="1" dirty="0" smtClean="0">
                <a:latin typeface="+mn-ea"/>
              </a:rPr>
              <a:t>   Governors and the Origins of the European Central Bank, </a:t>
            </a:r>
            <a:r>
              <a:rPr lang="en-US" altLang="ja-JP" sz="1700" dirty="0" smtClean="0">
                <a:latin typeface="+mn-ea"/>
              </a:rPr>
              <a:t>Cambridge/Massachusetts, 2012.</a:t>
            </a:r>
          </a:p>
          <a:p>
            <a:pPr marL="0" indent="0">
              <a:buNone/>
            </a:pPr>
            <a:r>
              <a:rPr lang="en-US" altLang="ja-JP" sz="1700" dirty="0" smtClean="0">
                <a:latin typeface="+mn-ea"/>
              </a:rPr>
              <a:t>Saint</a:t>
            </a:r>
            <a:r>
              <a:rPr lang="fr-FR" altLang="ja-JP" sz="1700" dirty="0" smtClean="0">
                <a:latin typeface="+mn-ea"/>
              </a:rPr>
              <a:t> Périer (Amaury), </a:t>
            </a:r>
            <a:r>
              <a:rPr lang="fr-FR" altLang="ja-JP" sz="1700" i="1" dirty="0" smtClean="0">
                <a:latin typeface="+mn-ea"/>
              </a:rPr>
              <a:t>La France, l’Allemagne et l’Europe monétaire de 1974 à 1981. La persévérance </a:t>
            </a:r>
          </a:p>
          <a:p>
            <a:pPr marL="0" indent="0">
              <a:buNone/>
            </a:pPr>
            <a:r>
              <a:rPr lang="fr-FR" altLang="ja-JP" sz="1700" i="1" dirty="0">
                <a:latin typeface="+mn-ea"/>
              </a:rPr>
              <a:t> </a:t>
            </a:r>
            <a:r>
              <a:rPr lang="fr-FR" altLang="ja-JP" sz="1700" i="1" dirty="0" smtClean="0">
                <a:latin typeface="+mn-ea"/>
              </a:rPr>
              <a:t>   </a:t>
            </a:r>
            <a:r>
              <a:rPr lang="fr-FR" altLang="ja-JP" sz="1700" b="1" i="1" dirty="0" smtClean="0">
                <a:latin typeface="+mn-ea"/>
              </a:rPr>
              <a:t>récompensée</a:t>
            </a:r>
            <a:r>
              <a:rPr lang="fr-FR" altLang="ja-JP" sz="1700" dirty="0" smtClean="0">
                <a:latin typeface="+mn-ea"/>
              </a:rPr>
              <a:t>, Paris, 2013.</a:t>
            </a:r>
            <a:endParaRPr lang="ja-JP" altLang="ja-JP" sz="1700" dirty="0">
              <a:latin typeface="+mn-ea"/>
            </a:endParaRPr>
          </a:p>
          <a:p>
            <a:pPr marL="0" indent="0">
              <a:buNone/>
            </a:pPr>
            <a:endParaRPr kumimoji="1" lang="ja-JP" altLang="en-US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4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8755" y="631065"/>
            <a:ext cx="10515600" cy="5597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はじめ</a:t>
            </a:r>
            <a:r>
              <a:rPr lang="ja-JP" altLang="en-US" sz="2400" dirty="0">
                <a:latin typeface="+mj-ea"/>
                <a:ea typeface="+mj-ea"/>
              </a:rPr>
              <a:t>に</a:t>
            </a:r>
            <a:endParaRPr lang="en-US" altLang="ja-JP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kumimoji="1" lang="ja-JP" altLang="en-US" dirty="0" smtClean="0"/>
          </a:p>
          <a:p>
            <a:pPr marL="0" indent="0">
              <a:buNone/>
            </a:pPr>
            <a:r>
              <a:rPr lang="en-US" altLang="ja-JP" sz="2000" dirty="0" smtClean="0">
                <a:latin typeface="+mj-ea"/>
                <a:ea typeface="+mj-ea"/>
              </a:rPr>
              <a:t>  </a:t>
            </a:r>
            <a:r>
              <a:rPr lang="en-US" altLang="ja-JP" sz="2000" b="1" dirty="0" smtClean="0">
                <a:latin typeface="+mj-ea"/>
                <a:ea typeface="+mj-ea"/>
              </a:rPr>
              <a:t>1. </a:t>
            </a: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ja-JP" altLang="en-US" sz="2000" b="1" dirty="0" smtClean="0">
                <a:latin typeface="+mj-ea"/>
                <a:ea typeface="+mj-ea"/>
              </a:rPr>
              <a:t>問題の所在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 </a:t>
            </a:r>
            <a:r>
              <a:rPr lang="ja-JP" altLang="en-US" sz="2000" dirty="0" smtClean="0">
                <a:latin typeface="+mn-ea"/>
              </a:rPr>
              <a:t>アーカイブに照らしてみると、</a:t>
            </a:r>
            <a:r>
              <a:rPr lang="ja-JP" altLang="ja-JP" sz="2000" dirty="0" smtClean="0">
                <a:latin typeface="+mn-ea"/>
              </a:rPr>
              <a:t>欧州</a:t>
            </a:r>
            <a:r>
              <a:rPr lang="ja-JP" altLang="ja-JP" sz="2000" dirty="0">
                <a:latin typeface="+mn-ea"/>
              </a:rPr>
              <a:t>通貨</a:t>
            </a:r>
            <a:r>
              <a:rPr lang="ja-JP" altLang="ja-JP" sz="2000" dirty="0" smtClean="0">
                <a:latin typeface="+mn-ea"/>
              </a:rPr>
              <a:t>統合史に関する内外の</a:t>
            </a:r>
            <a:r>
              <a:rPr lang="ja-JP" altLang="en-US" sz="2000" dirty="0">
                <a:latin typeface="+mn-ea"/>
              </a:rPr>
              <a:t>研究</a:t>
            </a:r>
            <a:r>
              <a:rPr lang="ja-JP" altLang="ja-JP" sz="2000" dirty="0" smtClean="0">
                <a:latin typeface="+mn-ea"/>
              </a:rPr>
              <a:t>には</a:t>
            </a:r>
            <a:r>
              <a:rPr lang="ja-JP" altLang="en-US" sz="2000" dirty="0" smtClean="0">
                <a:latin typeface="+mn-ea"/>
              </a:rPr>
              <a:t>一定の脆弱性が</a:t>
            </a:r>
            <a:endParaRPr lang="en-US" altLang="ja-JP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2000" dirty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    </a:t>
            </a:r>
            <a:r>
              <a:rPr lang="ja-JP" altLang="en-US" sz="2000" dirty="0" smtClean="0">
                <a:latin typeface="+mn-ea"/>
              </a:rPr>
              <a:t>認められる。それは主に</a:t>
            </a:r>
            <a:r>
              <a:rPr lang="en-US" altLang="ja-JP" sz="2000" dirty="0" smtClean="0">
                <a:latin typeface="+mn-ea"/>
              </a:rPr>
              <a:t>3</a:t>
            </a:r>
            <a:r>
              <a:rPr lang="ja-JP" altLang="en-US" sz="2000" dirty="0" smtClean="0">
                <a:latin typeface="+mn-ea"/>
              </a:rPr>
              <a:t>点に関係している。</a:t>
            </a:r>
            <a:endParaRPr lang="ja-JP" altLang="ja-JP" sz="2000" dirty="0">
              <a:latin typeface="+mn-ea"/>
            </a:endParaRPr>
          </a:p>
          <a:p>
            <a:pPr marL="0" lvl="0" indent="0">
              <a:buNone/>
            </a:pPr>
            <a:r>
              <a:rPr lang="ja-JP" altLang="en-US" sz="2000" dirty="0" smtClean="0"/>
              <a:t>　　　  ① </a:t>
            </a:r>
            <a:r>
              <a:rPr lang="ja-JP" altLang="ja-JP" sz="2000" dirty="0" smtClean="0"/>
              <a:t>統合</a:t>
            </a:r>
            <a:r>
              <a:rPr lang="ja-JP" altLang="ja-JP" sz="2000" dirty="0"/>
              <a:t>欧州の</a:t>
            </a:r>
            <a:r>
              <a:rPr lang="ja-JP" altLang="ja-JP" sz="2000" dirty="0" smtClean="0"/>
              <a:t>「</a:t>
            </a:r>
            <a:r>
              <a:rPr lang="ja-JP" altLang="en-US" sz="2000" dirty="0" smtClean="0"/>
              <a:t>基</a:t>
            </a:r>
            <a:r>
              <a:rPr lang="ja-JP" altLang="ja-JP" sz="2000" dirty="0" smtClean="0"/>
              <a:t>軸</a:t>
            </a:r>
            <a:r>
              <a:rPr lang="ja-JP" altLang="ja-JP" sz="2000" dirty="0"/>
              <a:t>国」フランスとドイツの、通貨統合に</a:t>
            </a:r>
            <a:r>
              <a:rPr lang="ja-JP" altLang="ja-JP" sz="2000" dirty="0" smtClean="0"/>
              <a:t>たいする姿勢</a:t>
            </a:r>
            <a:r>
              <a:rPr lang="ja-JP" altLang="ja-JP" sz="2000" dirty="0"/>
              <a:t>と</a:t>
            </a:r>
            <a:r>
              <a:rPr lang="ja-JP" altLang="ja-JP" sz="2000" dirty="0" smtClean="0"/>
              <a:t>、その歴史的</a:t>
            </a:r>
            <a:endParaRPr lang="ja-JP" altLang="en-US" sz="2000" dirty="0" smtClean="0"/>
          </a:p>
          <a:p>
            <a:pPr marL="0" lv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  　  変遷</a:t>
            </a:r>
            <a:r>
              <a:rPr lang="ja-JP" altLang="ja-JP" sz="2000" dirty="0" smtClean="0"/>
              <a:t>。</a:t>
            </a:r>
            <a:endParaRPr lang="ja-JP" altLang="ja-JP" sz="2000" dirty="0"/>
          </a:p>
          <a:p>
            <a:pPr marL="0" lvl="0" indent="0">
              <a:buNone/>
            </a:pPr>
            <a:r>
              <a:rPr lang="ja-JP" altLang="en-US" sz="2000" dirty="0" smtClean="0"/>
              <a:t>　　　  ② </a:t>
            </a:r>
            <a:r>
              <a:rPr lang="ja-JP" altLang="en-US" sz="2000" dirty="0"/>
              <a:t>欧州</a:t>
            </a:r>
            <a:r>
              <a:rPr lang="ja-JP" altLang="ja-JP" sz="2000" dirty="0" smtClean="0"/>
              <a:t>変動幅</a:t>
            </a:r>
            <a:r>
              <a:rPr lang="ja-JP" altLang="ja-JP" sz="2000" dirty="0"/>
              <a:t>制度（スネイク、ＥＭＳ）</a:t>
            </a:r>
            <a:r>
              <a:rPr lang="ja-JP" altLang="ja-JP" sz="2000" dirty="0" smtClean="0"/>
              <a:t>の</a:t>
            </a:r>
            <a:r>
              <a:rPr lang="ja-JP" altLang="en-US" sz="2000" dirty="0"/>
              <a:t>運営</a:t>
            </a:r>
            <a:r>
              <a:rPr lang="ja-JP" altLang="ja-JP" sz="2000" dirty="0" smtClean="0"/>
              <a:t>実態</a:t>
            </a:r>
            <a:r>
              <a:rPr lang="ja-JP" altLang="ja-JP" sz="2000" dirty="0"/>
              <a:t>。</a:t>
            </a:r>
          </a:p>
          <a:p>
            <a:pPr marL="0" lvl="0" indent="0">
              <a:buNone/>
            </a:pPr>
            <a:r>
              <a:rPr lang="ja-JP" altLang="en-US" sz="2000" dirty="0" smtClean="0"/>
              <a:t>    　    ③ </a:t>
            </a:r>
            <a:r>
              <a:rPr lang="ja-JP" altLang="ja-JP" sz="2000" dirty="0" smtClean="0"/>
              <a:t>ＥＭＳ</a:t>
            </a:r>
            <a:r>
              <a:rPr lang="ja-JP" altLang="ja-JP" sz="2000" dirty="0"/>
              <a:t>創設</a:t>
            </a:r>
            <a:r>
              <a:rPr lang="ja-JP" altLang="ja-JP" sz="2000" dirty="0" smtClean="0"/>
              <a:t>の</a:t>
            </a:r>
            <a:r>
              <a:rPr lang="ja-JP" altLang="en-US" sz="2000" dirty="0" smtClean="0"/>
              <a:t>歴史的</a:t>
            </a:r>
            <a:r>
              <a:rPr lang="ja-JP" altLang="ja-JP" sz="2000" dirty="0" smtClean="0"/>
              <a:t>背景と</a:t>
            </a:r>
            <a:r>
              <a:rPr lang="ja-JP" altLang="en-US" sz="2000" dirty="0" smtClean="0"/>
              <a:t>こ</a:t>
            </a:r>
            <a:r>
              <a:rPr lang="ja-JP" altLang="en-US" sz="2000" dirty="0"/>
              <a:t>の</a:t>
            </a:r>
            <a:r>
              <a:rPr lang="ja-JP" altLang="ja-JP" sz="2000" dirty="0" smtClean="0"/>
              <a:t>制度</a:t>
            </a:r>
            <a:r>
              <a:rPr lang="ja-JP" altLang="ja-JP" sz="2000" dirty="0"/>
              <a:t>の</a:t>
            </a:r>
            <a:r>
              <a:rPr lang="ja-JP" altLang="ja-JP" sz="2000" dirty="0" smtClean="0"/>
              <a:t>性格。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</a:t>
            </a:r>
          </a:p>
          <a:p>
            <a:pPr marL="0" indent="0">
              <a:buNone/>
            </a:pPr>
            <a:r>
              <a:rPr lang="ja-JP" altLang="en-US" sz="2000" dirty="0" smtClean="0"/>
              <a:t>　　  ただし、報告者</a:t>
            </a:r>
            <a:r>
              <a:rPr lang="ja-JP" altLang="en-US" sz="2000" dirty="0"/>
              <a:t>がこう</a:t>
            </a:r>
            <a:r>
              <a:rPr lang="ja-JP" altLang="en-US" sz="2000" dirty="0" smtClean="0"/>
              <a:t>した</a:t>
            </a:r>
            <a:r>
              <a:rPr lang="ja-JP" altLang="en-US" sz="2000" dirty="0"/>
              <a:t>印象</a:t>
            </a:r>
            <a:r>
              <a:rPr lang="ja-JP" altLang="en-US" sz="2000" dirty="0" smtClean="0"/>
              <a:t>をもつのには、経済史的アプローチをとっていることも関係</a:t>
            </a:r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している</a:t>
            </a:r>
            <a:r>
              <a:rPr lang="ja-JP" altLang="en-US" sz="2000" dirty="0"/>
              <a:t>と</a:t>
            </a:r>
            <a:r>
              <a:rPr lang="ja-JP" altLang="en-US" sz="2000" dirty="0" smtClean="0"/>
              <a:t>考えられる。</a:t>
            </a:r>
            <a:endParaRPr lang="ja-JP" altLang="ja-JP" sz="2000" dirty="0"/>
          </a:p>
          <a:p>
            <a:pPr marL="0" indent="0">
              <a:buNone/>
            </a:pPr>
            <a:endParaRPr lang="ja-JP" altLang="en-US" sz="2000" dirty="0" smtClean="0">
              <a:latin typeface="+mn-ea"/>
            </a:endParaRPr>
          </a:p>
          <a:p>
            <a:pPr marL="0" indent="0">
              <a:buNone/>
            </a:pPr>
            <a:endParaRPr kumimoji="1" lang="ja-JP" altLang="en-US" sz="20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4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3782" y="648522"/>
            <a:ext cx="9976444" cy="57182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2000" b="1" dirty="0" smtClean="0">
                <a:latin typeface="+mj-ea"/>
                <a:ea typeface="+mj-ea"/>
              </a:rPr>
              <a:t>2.</a:t>
            </a:r>
            <a:r>
              <a:rPr kumimoji="1" lang="ja-JP" altLang="en-US" sz="2000" b="1" dirty="0" smtClean="0">
                <a:latin typeface="+mj-ea"/>
                <a:ea typeface="+mj-ea"/>
              </a:rPr>
              <a:t>　</a:t>
            </a:r>
            <a:r>
              <a:rPr lang="ja-JP" altLang="en-US" sz="2000" b="1" dirty="0" smtClean="0">
                <a:latin typeface="+mj-ea"/>
                <a:ea typeface="+mj-ea"/>
              </a:rPr>
              <a:t>欧州通貨統合史略年譜</a:t>
            </a:r>
            <a:endParaRPr lang="ja-JP" altLang="en-US" sz="20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ja-JP" sz="2000" dirty="0"/>
              <a:t>　</a:t>
            </a:r>
            <a:r>
              <a:rPr lang="ja-JP" altLang="en-US" sz="2000" dirty="0" smtClean="0"/>
              <a:t>　</a:t>
            </a: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en-US" altLang="ja-JP" sz="2000" kern="1400" dirty="0" smtClean="0">
                <a:latin typeface="+mn-ea"/>
              </a:rPr>
              <a:t>1957.3</a:t>
            </a:r>
            <a:r>
              <a:rPr lang="ja-JP" altLang="ja-JP" sz="2000" kern="1400" dirty="0">
                <a:latin typeface="+mn-ea"/>
              </a:rPr>
              <a:t>　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ja-JP" altLang="ja-JP" sz="2000" kern="1400" dirty="0" smtClean="0">
                <a:latin typeface="+mn-ea"/>
              </a:rPr>
              <a:t>ローマ</a:t>
            </a:r>
            <a:r>
              <a:rPr lang="ja-JP" altLang="ja-JP" sz="2000" kern="1400" dirty="0">
                <a:latin typeface="+mn-ea"/>
              </a:rPr>
              <a:t>条約</a:t>
            </a:r>
            <a:r>
              <a:rPr lang="ja-JP" altLang="ja-JP" sz="2000" kern="1400" dirty="0" smtClean="0">
                <a:latin typeface="+mn-ea"/>
              </a:rPr>
              <a:t>→</a:t>
            </a:r>
            <a:r>
              <a:rPr lang="en-US" altLang="ja-JP" sz="2000" kern="1400" dirty="0" smtClean="0">
                <a:latin typeface="+mn-ea"/>
              </a:rPr>
              <a:t>1958.1</a:t>
            </a:r>
            <a:r>
              <a:rPr lang="ja-JP" altLang="ja-JP" sz="2000" kern="1400" dirty="0">
                <a:latin typeface="+mn-ea"/>
              </a:rPr>
              <a:t>　</a:t>
            </a:r>
            <a:r>
              <a:rPr lang="en-US" altLang="ja-JP" sz="2000" kern="1400" dirty="0">
                <a:latin typeface="+mn-ea"/>
              </a:rPr>
              <a:t>EEC</a:t>
            </a:r>
            <a:r>
              <a:rPr lang="ja-JP" altLang="ja-JP" sz="2000" kern="1400" dirty="0" smtClean="0">
                <a:latin typeface="+mn-ea"/>
              </a:rPr>
              <a:t>発足</a:t>
            </a:r>
            <a:endParaRPr lang="ja-JP" altLang="ja-JP" sz="2000" kern="1400" dirty="0">
              <a:latin typeface="+mn-ea"/>
            </a:endParaRP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en-US" sz="2000" kern="1400" dirty="0" smtClean="0">
                <a:latin typeface="+mn-ea"/>
              </a:rPr>
              <a:t>　</a:t>
            </a:r>
            <a:r>
              <a:rPr lang="ja-JP" altLang="en-US" sz="2000" kern="1400" dirty="0">
                <a:latin typeface="+mn-ea"/>
              </a:rPr>
              <a:t>　</a:t>
            </a:r>
            <a:r>
              <a:rPr lang="en-US" altLang="ja-JP" sz="2000" kern="1400" dirty="0" smtClean="0">
                <a:latin typeface="+mn-ea"/>
              </a:rPr>
              <a:t>1969.12</a:t>
            </a:r>
            <a:r>
              <a:rPr lang="ja-JP" altLang="ja-JP" sz="2000" kern="1400" dirty="0">
                <a:latin typeface="+mn-ea"/>
              </a:rPr>
              <a:t>　ハーグ欧州首脳会議</a:t>
            </a: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en-US" sz="2000" kern="1400" dirty="0">
                <a:latin typeface="+mn-ea"/>
              </a:rPr>
              <a:t>　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en-US" altLang="ja-JP" sz="2000" kern="1400" dirty="0" smtClean="0">
                <a:latin typeface="+mn-ea"/>
              </a:rPr>
              <a:t>1970.10</a:t>
            </a:r>
            <a:r>
              <a:rPr lang="ja-JP" altLang="ja-JP" sz="2000" kern="1400" dirty="0">
                <a:latin typeface="+mn-ea"/>
              </a:rPr>
              <a:t>　ヴェルネル（ウェルナー）報告</a:t>
            </a: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ja-JP" sz="2200" kern="1400" dirty="0">
                <a:latin typeface="+mn-ea"/>
              </a:rPr>
              <a:t>　</a:t>
            </a:r>
            <a:r>
              <a:rPr lang="ja-JP" altLang="en-US" sz="2200" kern="1400" dirty="0" smtClean="0">
                <a:latin typeface="+mn-ea"/>
              </a:rPr>
              <a:t>　　　</a:t>
            </a:r>
            <a:r>
              <a:rPr lang="ja-JP" altLang="ja-JP" sz="2200" kern="1400" dirty="0">
                <a:latin typeface="+mn-ea"/>
              </a:rPr>
              <a:t>　　</a:t>
            </a:r>
            <a:r>
              <a:rPr lang="ja-JP" altLang="en-US" sz="2200" kern="1400" dirty="0" smtClean="0">
                <a:latin typeface="+mn-ea"/>
              </a:rPr>
              <a:t>　　　</a:t>
            </a:r>
            <a:r>
              <a:rPr lang="ja-JP" altLang="en-US" sz="1700" kern="1400" dirty="0" smtClean="0">
                <a:latin typeface="+mn-ea"/>
              </a:rPr>
              <a:t>　</a:t>
            </a:r>
            <a:r>
              <a:rPr lang="ja-JP" altLang="ja-JP" sz="1700" kern="1400" dirty="0" smtClean="0">
                <a:latin typeface="+mn-ea"/>
              </a:rPr>
              <a:t>（</a:t>
            </a:r>
            <a:r>
              <a:rPr lang="en-US" altLang="ja-JP" sz="1700" kern="1400" dirty="0">
                <a:latin typeface="+mn-ea"/>
              </a:rPr>
              <a:t>1971.8</a:t>
            </a:r>
            <a:r>
              <a:rPr lang="ja-JP" altLang="ja-JP" sz="1700" kern="1400" dirty="0">
                <a:latin typeface="+mn-ea"/>
              </a:rPr>
              <a:t>　金／ドル交換制停止、</a:t>
            </a:r>
            <a:r>
              <a:rPr lang="en-US" altLang="ja-JP" sz="1700" kern="1400" dirty="0">
                <a:latin typeface="+mn-ea"/>
              </a:rPr>
              <a:t>1971.12</a:t>
            </a:r>
            <a:r>
              <a:rPr lang="ja-JP" altLang="ja-JP" sz="1700" kern="1400" dirty="0">
                <a:latin typeface="+mn-ea"/>
              </a:rPr>
              <a:t>　スミソニアン協定）</a:t>
            </a: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en-US" sz="2200" kern="1400" dirty="0">
                <a:latin typeface="+mn-ea"/>
              </a:rPr>
              <a:t>　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en-US" altLang="ja-JP" sz="2000" kern="1400" dirty="0" smtClean="0">
                <a:latin typeface="+mn-ea"/>
              </a:rPr>
              <a:t>1972.4</a:t>
            </a:r>
            <a:r>
              <a:rPr lang="ja-JP" altLang="ja-JP" sz="2000" kern="1400" dirty="0">
                <a:latin typeface="+mn-ea"/>
              </a:rPr>
              <a:t>　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ja-JP" altLang="ja-JP" sz="2000" kern="1400" dirty="0" smtClean="0">
                <a:latin typeface="+mn-ea"/>
              </a:rPr>
              <a:t>「</a:t>
            </a:r>
            <a:r>
              <a:rPr lang="ja-JP" altLang="ja-JP" sz="2000" kern="1400" dirty="0">
                <a:latin typeface="+mn-ea"/>
              </a:rPr>
              <a:t>トンネルの中のスネイク</a:t>
            </a:r>
            <a:r>
              <a:rPr lang="ja-JP" altLang="ja-JP" sz="2000" kern="1400" dirty="0" smtClean="0">
                <a:latin typeface="+mn-ea"/>
              </a:rPr>
              <a:t>」発足</a:t>
            </a:r>
            <a:endParaRPr lang="ja-JP" altLang="ja-JP" sz="2000" kern="1400" dirty="0">
              <a:latin typeface="+mn-ea"/>
            </a:endParaRP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ja-JP" sz="2200" kern="1400" dirty="0">
                <a:latin typeface="+mn-ea"/>
              </a:rPr>
              <a:t>　　　　</a:t>
            </a:r>
            <a:r>
              <a:rPr lang="ja-JP" altLang="en-US" sz="2200" kern="1400" dirty="0" smtClean="0">
                <a:latin typeface="+mn-ea"/>
              </a:rPr>
              <a:t>　</a:t>
            </a:r>
            <a:r>
              <a:rPr lang="ja-JP" altLang="en-US" sz="1900" kern="1400" dirty="0" smtClean="0">
                <a:latin typeface="+mn-ea"/>
              </a:rPr>
              <a:t>　　　　　 </a:t>
            </a:r>
            <a:r>
              <a:rPr lang="ja-JP" altLang="ja-JP" sz="1700" kern="1400" dirty="0" smtClean="0">
                <a:latin typeface="+mn-ea"/>
              </a:rPr>
              <a:t>（</a:t>
            </a:r>
            <a:r>
              <a:rPr lang="en-US" altLang="ja-JP" sz="1700" kern="1400" dirty="0">
                <a:latin typeface="+mn-ea"/>
              </a:rPr>
              <a:t>1973.3</a:t>
            </a:r>
            <a:r>
              <a:rPr lang="ja-JP" altLang="ja-JP" sz="1700" kern="1400" dirty="0">
                <a:latin typeface="+mn-ea"/>
              </a:rPr>
              <a:t>　スミソニアン協定崩壊）</a:t>
            </a: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en-US" sz="2200" kern="1400" dirty="0">
                <a:latin typeface="+mn-ea"/>
              </a:rPr>
              <a:t>　</a:t>
            </a:r>
            <a:r>
              <a:rPr lang="ja-JP" altLang="en-US" sz="2200" kern="1400" dirty="0" smtClean="0">
                <a:latin typeface="+mn-ea"/>
              </a:rPr>
              <a:t>　</a:t>
            </a:r>
            <a:r>
              <a:rPr lang="en-US" altLang="ja-JP" sz="2000" kern="1400" dirty="0" smtClean="0">
                <a:latin typeface="+mn-ea"/>
              </a:rPr>
              <a:t>1973.3</a:t>
            </a:r>
            <a:r>
              <a:rPr lang="ja-JP" altLang="ja-JP" sz="2000" kern="1400" dirty="0">
                <a:latin typeface="+mn-ea"/>
              </a:rPr>
              <a:t>　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ja-JP" altLang="ja-JP" sz="2000" kern="1400" dirty="0" smtClean="0">
                <a:latin typeface="+mn-ea"/>
              </a:rPr>
              <a:t>「</a:t>
            </a:r>
            <a:r>
              <a:rPr lang="ja-JP" altLang="ja-JP" sz="2000" kern="1400" dirty="0">
                <a:latin typeface="+mn-ea"/>
              </a:rPr>
              <a:t>空中のスネイク」</a:t>
            </a:r>
            <a:r>
              <a:rPr lang="ja-JP" altLang="ja-JP" sz="2000" kern="1400" dirty="0" smtClean="0">
                <a:latin typeface="+mn-ea"/>
              </a:rPr>
              <a:t>発足</a:t>
            </a:r>
            <a:endParaRPr lang="ja-JP" altLang="en-US" sz="2000" kern="1400" dirty="0" smtClean="0">
              <a:latin typeface="+mn-ea"/>
            </a:endParaRP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ja-JP" sz="2200" kern="1400" dirty="0">
                <a:latin typeface="+mn-ea"/>
              </a:rPr>
              <a:t>　　　　</a:t>
            </a:r>
            <a:r>
              <a:rPr lang="ja-JP" altLang="en-US" sz="2200" kern="1400" dirty="0" smtClean="0">
                <a:latin typeface="+mn-ea"/>
              </a:rPr>
              <a:t>　</a:t>
            </a:r>
            <a:r>
              <a:rPr lang="ja-JP" altLang="en-US" sz="1900" kern="1400" dirty="0" smtClean="0">
                <a:latin typeface="+mn-ea"/>
              </a:rPr>
              <a:t>　　　　　</a:t>
            </a:r>
            <a:r>
              <a:rPr lang="ja-JP" altLang="en-US" sz="1700" kern="1400" dirty="0" smtClean="0">
                <a:latin typeface="+mn-ea"/>
              </a:rPr>
              <a:t> </a:t>
            </a:r>
            <a:r>
              <a:rPr lang="ja-JP" altLang="ja-JP" sz="1700" kern="1400" dirty="0" smtClean="0">
                <a:latin typeface="+mn-ea"/>
              </a:rPr>
              <a:t>（</a:t>
            </a:r>
            <a:r>
              <a:rPr lang="en-US" altLang="ja-JP" sz="1700" kern="1400" dirty="0">
                <a:latin typeface="+mn-ea"/>
              </a:rPr>
              <a:t>1973</a:t>
            </a:r>
            <a:r>
              <a:rPr lang="ja-JP" altLang="ja-JP" sz="1700" kern="1400" dirty="0">
                <a:latin typeface="+mn-ea"/>
              </a:rPr>
              <a:t>末　第一次石油危機。</a:t>
            </a:r>
            <a:r>
              <a:rPr lang="en-US" altLang="ja-JP" sz="1700" kern="1400" dirty="0">
                <a:latin typeface="+mn-ea"/>
              </a:rPr>
              <a:t>1975.11</a:t>
            </a:r>
            <a:r>
              <a:rPr lang="ja-JP" altLang="ja-JP" sz="1700" kern="1400" dirty="0">
                <a:latin typeface="+mn-ea"/>
              </a:rPr>
              <a:t>　仏米通貨協定。</a:t>
            </a:r>
            <a:r>
              <a:rPr lang="en-US" altLang="ja-JP" sz="1700" kern="1400" dirty="0">
                <a:latin typeface="+mn-ea"/>
              </a:rPr>
              <a:t>1976.1</a:t>
            </a:r>
            <a:r>
              <a:rPr lang="ja-JP" altLang="ja-JP" sz="1700" kern="1400" dirty="0">
                <a:latin typeface="+mn-ea"/>
              </a:rPr>
              <a:t>　</a:t>
            </a:r>
            <a:r>
              <a:rPr lang="ja-JP" altLang="en-US" sz="1700" kern="1400" dirty="0" smtClean="0">
                <a:latin typeface="+mn-ea"/>
              </a:rPr>
              <a:t>ＩＭＦ</a:t>
            </a:r>
            <a:r>
              <a:rPr lang="ja-JP" altLang="ja-JP" sz="1700" kern="1400" dirty="0" smtClean="0">
                <a:latin typeface="+mn-ea"/>
              </a:rPr>
              <a:t>暫定委員会ジャマイカ</a:t>
            </a:r>
            <a:endParaRPr lang="ja-JP" altLang="en-US" sz="1700" kern="1400" dirty="0" smtClean="0">
              <a:latin typeface="+mn-ea"/>
            </a:endParaRP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en-US" sz="1700" kern="1400" dirty="0">
                <a:latin typeface="+mn-ea"/>
              </a:rPr>
              <a:t>　</a:t>
            </a:r>
            <a:r>
              <a:rPr lang="ja-JP" altLang="en-US" sz="1700" kern="1400" dirty="0" smtClean="0">
                <a:latin typeface="+mn-ea"/>
              </a:rPr>
              <a:t>　　　　　　　　　　　　</a:t>
            </a:r>
            <a:r>
              <a:rPr lang="ja-JP" altLang="ja-JP" sz="1700" kern="1400" dirty="0" smtClean="0">
                <a:latin typeface="+mn-ea"/>
              </a:rPr>
              <a:t>合意。</a:t>
            </a:r>
            <a:r>
              <a:rPr lang="en-US" altLang="ja-JP" sz="1700" kern="1400" dirty="0" smtClean="0">
                <a:latin typeface="+mn-ea"/>
              </a:rPr>
              <a:t>1976.9</a:t>
            </a:r>
            <a:r>
              <a:rPr lang="ja-JP" altLang="ja-JP" sz="1700" kern="1400" dirty="0">
                <a:latin typeface="+mn-ea"/>
              </a:rPr>
              <a:t>　バール・プラン）</a:t>
            </a: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en-US" sz="2200" kern="1400" dirty="0">
                <a:latin typeface="+mn-ea"/>
              </a:rPr>
              <a:t>　</a:t>
            </a:r>
            <a:r>
              <a:rPr lang="ja-JP" altLang="en-US" sz="2200" kern="1400" dirty="0" smtClean="0">
                <a:latin typeface="+mn-ea"/>
              </a:rPr>
              <a:t>　</a:t>
            </a:r>
            <a:r>
              <a:rPr lang="en-US" altLang="ja-JP" sz="2000" kern="1400" dirty="0" smtClean="0">
                <a:latin typeface="+mn-ea"/>
              </a:rPr>
              <a:t>1979.3</a:t>
            </a:r>
            <a:r>
              <a:rPr lang="ja-JP" altLang="ja-JP" sz="2000" kern="1400" dirty="0">
                <a:latin typeface="+mn-ea"/>
              </a:rPr>
              <a:t>　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en-US" altLang="ja-JP" sz="2000" kern="1400" dirty="0" smtClean="0">
                <a:latin typeface="+mn-ea"/>
              </a:rPr>
              <a:t>EMS</a:t>
            </a:r>
            <a:r>
              <a:rPr lang="ja-JP" altLang="ja-JP" sz="2000" kern="1400" dirty="0">
                <a:latin typeface="+mn-ea"/>
              </a:rPr>
              <a:t>発足</a:t>
            </a: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ja-JP" sz="2200" kern="1400" dirty="0">
                <a:latin typeface="+mn-ea"/>
              </a:rPr>
              <a:t>　　</a:t>
            </a:r>
            <a:r>
              <a:rPr lang="ja-JP" altLang="en-US" sz="2200" kern="1400" dirty="0" smtClean="0">
                <a:latin typeface="+mn-ea"/>
              </a:rPr>
              <a:t>　　　　　　　　</a:t>
            </a:r>
            <a:r>
              <a:rPr lang="ja-JP" altLang="ja-JP" sz="1700" kern="1400" dirty="0" smtClean="0">
                <a:latin typeface="+mn-ea"/>
              </a:rPr>
              <a:t>（</a:t>
            </a:r>
            <a:r>
              <a:rPr lang="en-US" altLang="ja-JP" sz="1700" kern="1400" dirty="0">
                <a:latin typeface="+mn-ea"/>
              </a:rPr>
              <a:t>1979</a:t>
            </a:r>
            <a:r>
              <a:rPr lang="ja-JP" altLang="ja-JP" sz="1700" kern="1400" dirty="0">
                <a:latin typeface="+mn-ea"/>
              </a:rPr>
              <a:t>　</a:t>
            </a:r>
            <a:r>
              <a:rPr lang="ja-JP" altLang="ja-JP" sz="1700" kern="1400" dirty="0" smtClean="0">
                <a:latin typeface="+mn-ea"/>
              </a:rPr>
              <a:t>第</a:t>
            </a:r>
            <a:r>
              <a:rPr lang="ja-JP" altLang="en-US" sz="1700" kern="1400" dirty="0">
                <a:latin typeface="+mn-ea"/>
              </a:rPr>
              <a:t> </a:t>
            </a:r>
            <a:r>
              <a:rPr lang="en-US" altLang="ja-JP" sz="1700" kern="1400" dirty="0" smtClean="0">
                <a:latin typeface="+mn-ea"/>
              </a:rPr>
              <a:t>2</a:t>
            </a:r>
            <a:r>
              <a:rPr lang="ja-JP" altLang="ja-JP" sz="1700" kern="1400" dirty="0" smtClean="0">
                <a:latin typeface="+mn-ea"/>
              </a:rPr>
              <a:t>次</a:t>
            </a:r>
            <a:r>
              <a:rPr lang="ja-JP" altLang="ja-JP" sz="1700" kern="1400" dirty="0">
                <a:latin typeface="+mn-ea"/>
              </a:rPr>
              <a:t>石油危機の</a:t>
            </a:r>
            <a:r>
              <a:rPr lang="ja-JP" altLang="ja-JP" sz="1700" kern="1400" dirty="0" smtClean="0">
                <a:latin typeface="+mn-ea"/>
              </a:rPr>
              <a:t>発現</a:t>
            </a:r>
            <a:r>
              <a:rPr lang="ja-JP" altLang="en-US" sz="1700" kern="1400" dirty="0">
                <a:latin typeface="+mn-ea"/>
              </a:rPr>
              <a:t>。</a:t>
            </a:r>
            <a:r>
              <a:rPr lang="ja-JP" altLang="en-US" sz="1700" kern="1400" dirty="0" smtClean="0">
                <a:latin typeface="+mn-ea"/>
              </a:rPr>
              <a:t>　サッチャーの改革、レーガノミックス</a:t>
            </a:r>
            <a:r>
              <a:rPr lang="ja-JP" altLang="ja-JP" sz="1700" kern="1400" dirty="0" smtClean="0">
                <a:latin typeface="+mn-ea"/>
              </a:rPr>
              <a:t>）</a:t>
            </a:r>
            <a:endParaRPr lang="ja-JP" altLang="ja-JP" sz="1700" kern="1400" dirty="0">
              <a:latin typeface="+mn-ea"/>
            </a:endParaRP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en-US" sz="2200" kern="1400" dirty="0">
                <a:latin typeface="+mn-ea"/>
              </a:rPr>
              <a:t>　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en-US" altLang="ja-JP" sz="2000" kern="1400" dirty="0" smtClean="0">
                <a:latin typeface="+mn-ea"/>
              </a:rPr>
              <a:t>1986.2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ja-JP" altLang="ja-JP" sz="2000" kern="1400" dirty="0">
                <a:latin typeface="+mn-ea"/>
              </a:rPr>
              <a:t>　</a:t>
            </a:r>
            <a:r>
              <a:rPr lang="ja-JP" altLang="ja-JP" sz="2000" kern="1400" dirty="0" smtClean="0">
                <a:latin typeface="+mn-ea"/>
              </a:rPr>
              <a:t>単一欧州</a:t>
            </a:r>
            <a:r>
              <a:rPr lang="ja-JP" altLang="en-US" sz="2000" kern="1400" dirty="0" smtClean="0">
                <a:latin typeface="+mn-ea"/>
              </a:rPr>
              <a:t>議定書</a:t>
            </a:r>
            <a:endParaRPr lang="ja-JP" altLang="ja-JP" sz="2000" kern="1400" dirty="0">
              <a:latin typeface="+mn-ea"/>
            </a:endParaRPr>
          </a:p>
          <a:p>
            <a:pPr marL="0" indent="0">
              <a:lnSpc>
                <a:spcPts val="1800"/>
              </a:lnSpc>
              <a:spcBef>
                <a:spcPts val="1200"/>
              </a:spcBef>
              <a:buNone/>
            </a:pPr>
            <a:r>
              <a:rPr lang="ja-JP" altLang="en-US" sz="2000" kern="1400" dirty="0">
                <a:latin typeface="+mn-ea"/>
              </a:rPr>
              <a:t>　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en-US" altLang="ja-JP" sz="2000" kern="1400" dirty="0" smtClean="0">
                <a:latin typeface="+mn-ea"/>
              </a:rPr>
              <a:t>1992.2</a:t>
            </a:r>
            <a:r>
              <a:rPr lang="ja-JP" altLang="ja-JP" sz="2000" kern="1400" dirty="0">
                <a:latin typeface="+mn-ea"/>
              </a:rPr>
              <a:t>　</a:t>
            </a:r>
            <a:r>
              <a:rPr lang="ja-JP" altLang="en-US" sz="2000" kern="1400" dirty="0" smtClean="0">
                <a:latin typeface="+mn-ea"/>
              </a:rPr>
              <a:t>　</a:t>
            </a:r>
            <a:r>
              <a:rPr lang="ja-JP" altLang="ja-JP" sz="2000" kern="1400" dirty="0" smtClean="0">
                <a:latin typeface="+mn-ea"/>
              </a:rPr>
              <a:t>マーストリヒト</a:t>
            </a:r>
            <a:r>
              <a:rPr lang="ja-JP" altLang="ja-JP" sz="2000" kern="1400" dirty="0">
                <a:latin typeface="+mn-ea"/>
              </a:rPr>
              <a:t>条約</a:t>
            </a:r>
          </a:p>
          <a:p>
            <a:pPr marL="0" indent="0">
              <a:buNone/>
            </a:pPr>
            <a:endParaRPr kumimoji="1" lang="ja-JP" altLang="en-US" sz="2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5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7883" y="723477"/>
            <a:ext cx="10298072" cy="563287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ja-JP" altLang="en-US" sz="5100" dirty="0" smtClean="0"/>
              <a:t>Ｉ</a:t>
            </a:r>
            <a:r>
              <a:rPr lang="en-US" altLang="ja-JP" sz="5100" dirty="0" smtClean="0"/>
              <a:t>   </a:t>
            </a:r>
            <a:r>
              <a:rPr lang="ja-JP" altLang="en-US" sz="5100" dirty="0" smtClean="0"/>
              <a:t>通貨統合をめぐる「枢軸国」フランスと西ドイツ</a:t>
            </a:r>
          </a:p>
          <a:p>
            <a:pPr marL="0" indent="0">
              <a:buNone/>
            </a:pPr>
            <a:r>
              <a:rPr lang="ja-JP" altLang="en-US" sz="2200" dirty="0"/>
              <a:t>　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4200" dirty="0" smtClean="0"/>
              <a:t>「</a:t>
            </a:r>
            <a:r>
              <a:rPr lang="ja-JP" altLang="ja-JP" sz="4200" dirty="0"/>
              <a:t>マネタリスト」と「エコノミスト」の</a:t>
            </a:r>
            <a:r>
              <a:rPr lang="ja-JP" altLang="ja-JP" sz="4200" dirty="0" smtClean="0"/>
              <a:t>対立</a:t>
            </a:r>
            <a:r>
              <a:rPr lang="ja-JP" altLang="en-US" sz="4200" dirty="0" smtClean="0"/>
              <a:t>という図式</a:t>
            </a:r>
            <a:r>
              <a:rPr lang="ja-JP" altLang="en-US" sz="4200" dirty="0"/>
              <a:t>が</a:t>
            </a:r>
            <a:r>
              <a:rPr lang="ja-JP" altLang="en-US" sz="4200" dirty="0" smtClean="0"/>
              <a:t>独り歩きしてきた感がある。</a:t>
            </a:r>
            <a:r>
              <a:rPr lang="ja-JP" altLang="ja-JP" sz="4200" dirty="0"/>
              <a:t>経済</a:t>
            </a:r>
            <a:r>
              <a:rPr lang="ja-JP" altLang="ja-JP" sz="4200" dirty="0" smtClean="0"/>
              <a:t>通貨</a:t>
            </a:r>
            <a:endParaRPr lang="ja-JP" altLang="en-US" sz="4200" dirty="0" smtClean="0"/>
          </a:p>
          <a:p>
            <a:pPr marL="0" indent="0">
              <a:buNone/>
            </a:pPr>
            <a:r>
              <a:rPr lang="ja-JP" altLang="en-US" sz="4200" dirty="0" smtClean="0"/>
              <a:t>　 </a:t>
            </a:r>
            <a:r>
              <a:rPr lang="ja-JP" altLang="ja-JP" sz="4200" dirty="0" smtClean="0"/>
              <a:t>同盟の創設をめぐ</a:t>
            </a:r>
            <a:r>
              <a:rPr lang="ja-JP" altLang="en-US" sz="4200" dirty="0" smtClean="0"/>
              <a:t>り</a:t>
            </a:r>
            <a:r>
              <a:rPr lang="ja-JP" altLang="ja-JP" sz="4200" dirty="0" smtClean="0"/>
              <a:t>、通貨</a:t>
            </a:r>
            <a:r>
              <a:rPr lang="ja-JP" altLang="ja-JP" sz="4200" dirty="0"/>
              <a:t>統合と経済政策の収斂のいずれを優先するかで、仏独</a:t>
            </a:r>
            <a:r>
              <a:rPr lang="ja-JP" altLang="ja-JP" sz="4200" dirty="0" smtClean="0"/>
              <a:t>が</a:t>
            </a:r>
            <a:r>
              <a:rPr lang="ja-JP" altLang="en-US" sz="4200" dirty="0" smtClean="0"/>
              <a:t>争った</a:t>
            </a:r>
            <a:endParaRPr lang="en-US" altLang="ja-JP" sz="4200" dirty="0" smtClean="0"/>
          </a:p>
          <a:p>
            <a:pPr marL="0" indent="0">
              <a:buNone/>
            </a:pPr>
            <a:r>
              <a:rPr lang="en-US" altLang="ja-JP" sz="4200" dirty="0"/>
              <a:t> </a:t>
            </a:r>
            <a:r>
              <a:rPr lang="en-US" altLang="ja-JP" sz="4200" dirty="0" smtClean="0"/>
              <a:t>   </a:t>
            </a:r>
            <a:r>
              <a:rPr lang="ja-JP" altLang="ja-JP" sz="4200" dirty="0" smtClean="0"/>
              <a:t>とされる。しかし、アーカイブ</a:t>
            </a:r>
            <a:r>
              <a:rPr lang="ja-JP" altLang="en-US" sz="4200" dirty="0" smtClean="0"/>
              <a:t>からうかがえる実態は異なる</a:t>
            </a:r>
            <a:r>
              <a:rPr lang="ja-JP" altLang="ja-JP" sz="4200" dirty="0" smtClean="0"/>
              <a:t>。</a:t>
            </a:r>
            <a:endParaRPr lang="ja-JP" altLang="en-US" sz="4200" dirty="0" smtClean="0"/>
          </a:p>
          <a:p>
            <a:pPr marL="0" indent="0">
              <a:buNone/>
            </a:pPr>
            <a:endParaRPr lang="ja-JP" altLang="en-US" sz="3600" dirty="0" smtClean="0"/>
          </a:p>
          <a:p>
            <a:pPr marL="0" indent="0">
              <a:buNone/>
            </a:pPr>
            <a:r>
              <a:rPr lang="ja-JP" altLang="en-US" sz="3200" dirty="0" smtClean="0"/>
              <a:t>　</a:t>
            </a:r>
            <a:r>
              <a:rPr lang="en-US" altLang="ja-JP" sz="4200" b="1" dirty="0" smtClean="0">
                <a:latin typeface="+mj-ea"/>
                <a:ea typeface="+mj-ea"/>
              </a:rPr>
              <a:t>1.</a:t>
            </a:r>
            <a:r>
              <a:rPr lang="ja-JP" altLang="en-US" sz="4200" b="1" dirty="0" smtClean="0">
                <a:latin typeface="+mj-ea"/>
                <a:ea typeface="+mj-ea"/>
              </a:rPr>
              <a:t>　仏独の確執</a:t>
            </a:r>
            <a:endParaRPr lang="ja-JP" altLang="ja-JP" sz="42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4200" dirty="0"/>
              <a:t>　</a:t>
            </a:r>
            <a:r>
              <a:rPr lang="ja-JP" altLang="en-US" sz="4200" dirty="0" smtClean="0"/>
              <a:t>　</a:t>
            </a:r>
            <a:r>
              <a:rPr lang="en-US" altLang="ja-JP" sz="4200" dirty="0" smtClean="0"/>
              <a:t>1980</a:t>
            </a:r>
            <a:r>
              <a:rPr lang="ja-JP" altLang="ja-JP" sz="4200" dirty="0"/>
              <a:t>年代半ばまでに</a:t>
            </a:r>
            <a:r>
              <a:rPr lang="en-US" altLang="ja-JP" sz="4200" dirty="0"/>
              <a:t>2</a:t>
            </a:r>
            <a:r>
              <a:rPr lang="ja-JP" altLang="ja-JP" sz="4200" dirty="0"/>
              <a:t>度、仏</a:t>
            </a:r>
            <a:r>
              <a:rPr lang="ja-JP" altLang="ja-JP" sz="4200" dirty="0" smtClean="0"/>
              <a:t>独間</a:t>
            </a:r>
            <a:r>
              <a:rPr lang="ja-JP" altLang="en-US" sz="4200" dirty="0"/>
              <a:t>に</a:t>
            </a:r>
            <a:r>
              <a:rPr lang="ja-JP" altLang="ja-JP" sz="4200" dirty="0" smtClean="0"/>
              <a:t>深刻</a:t>
            </a:r>
            <a:r>
              <a:rPr lang="ja-JP" altLang="ja-JP" sz="4200" dirty="0"/>
              <a:t>な確執があった。</a:t>
            </a:r>
          </a:p>
          <a:p>
            <a:pPr marL="0" indent="0">
              <a:buNone/>
            </a:pPr>
            <a:r>
              <a:rPr lang="ja-JP" altLang="en-US" sz="3200" dirty="0" smtClean="0"/>
              <a:t>　　</a:t>
            </a:r>
          </a:p>
          <a:p>
            <a:pPr marL="0" indent="0">
              <a:buNone/>
            </a:pPr>
            <a:r>
              <a:rPr lang="ja-JP" altLang="en-US" sz="3200" dirty="0" smtClean="0"/>
              <a:t>　　  </a:t>
            </a:r>
            <a:r>
              <a:rPr lang="ja-JP" altLang="ja-JP" sz="4200" b="1" dirty="0" smtClean="0">
                <a:latin typeface="+mj-ea"/>
                <a:ea typeface="+mj-ea"/>
              </a:rPr>
              <a:t>第</a:t>
            </a:r>
            <a:r>
              <a:rPr lang="ja-JP" altLang="en-US" sz="4200" b="1" dirty="0" smtClean="0">
                <a:latin typeface="+mj-ea"/>
                <a:ea typeface="+mj-ea"/>
              </a:rPr>
              <a:t>１</a:t>
            </a:r>
            <a:r>
              <a:rPr lang="ja-JP" altLang="ja-JP" sz="4200" b="1" dirty="0" smtClean="0">
                <a:latin typeface="+mj-ea"/>
                <a:ea typeface="+mj-ea"/>
              </a:rPr>
              <a:t>期</a:t>
            </a:r>
            <a:r>
              <a:rPr lang="ja-JP" altLang="ja-JP" sz="4200" dirty="0"/>
              <a:t>、</a:t>
            </a:r>
            <a:r>
              <a:rPr lang="en-US" altLang="ja-JP" sz="4200" dirty="0"/>
              <a:t>70</a:t>
            </a:r>
            <a:r>
              <a:rPr lang="ja-JP" altLang="ja-JP" sz="4200" dirty="0"/>
              <a:t>年代</a:t>
            </a:r>
            <a:r>
              <a:rPr lang="ja-JP" altLang="ja-JP" sz="4200" dirty="0" smtClean="0"/>
              <a:t>初頭</a:t>
            </a:r>
            <a:r>
              <a:rPr lang="en-US" altLang="ja-JP" sz="4200" dirty="0" smtClean="0"/>
              <a:t>―</a:t>
            </a:r>
            <a:r>
              <a:rPr lang="en-US" altLang="ja-JP" sz="4200" dirty="0"/>
              <a:t>―</a:t>
            </a:r>
            <a:r>
              <a:rPr lang="ja-JP" altLang="ja-JP" sz="4200" dirty="0" smtClean="0"/>
              <a:t>ヴェルネル</a:t>
            </a:r>
            <a:r>
              <a:rPr lang="ja-JP" altLang="ja-JP" sz="4200" dirty="0"/>
              <a:t>委員会に</a:t>
            </a:r>
            <a:r>
              <a:rPr lang="ja-JP" altLang="ja-JP" sz="4200" dirty="0" smtClean="0"/>
              <a:t>おける</a:t>
            </a:r>
            <a:r>
              <a:rPr lang="ja-JP" altLang="en-US" sz="4200" dirty="0"/>
              <a:t>討議</a:t>
            </a:r>
            <a:r>
              <a:rPr lang="ja-JP" altLang="ja-JP" sz="4200" dirty="0" smtClean="0"/>
              <a:t>と報告書</a:t>
            </a:r>
            <a:r>
              <a:rPr lang="ja-JP" altLang="ja-JP" sz="4200" dirty="0"/>
              <a:t>をめぐる確執。</a:t>
            </a:r>
          </a:p>
          <a:p>
            <a:pPr marL="0" indent="0">
              <a:buNone/>
            </a:pPr>
            <a:r>
              <a:rPr lang="ja-JP" altLang="en-US" sz="4200" dirty="0" smtClean="0"/>
              <a:t>　　　　</a:t>
            </a:r>
            <a:r>
              <a:rPr lang="ja-JP" altLang="ja-JP" sz="4200" dirty="0" smtClean="0"/>
              <a:t>フランス／</a:t>
            </a:r>
            <a:r>
              <a:rPr lang="ja-JP" altLang="en-US" sz="4200" dirty="0" smtClean="0"/>
              <a:t>経済通貨</a:t>
            </a:r>
            <a:r>
              <a:rPr lang="ja-JP" altLang="en-US" sz="4200" dirty="0"/>
              <a:t>同盟</a:t>
            </a:r>
            <a:r>
              <a:rPr lang="ja-JP" altLang="en-US" sz="4200" dirty="0" smtClean="0"/>
              <a:t>は</a:t>
            </a:r>
            <a:r>
              <a:rPr lang="ja-JP" altLang="ja-JP" sz="4200" dirty="0" smtClean="0"/>
              <a:t>第</a:t>
            </a:r>
            <a:r>
              <a:rPr lang="ja-JP" altLang="en-US" sz="4200" dirty="0" smtClean="0"/>
              <a:t>１</a:t>
            </a:r>
            <a:r>
              <a:rPr lang="ja-JP" altLang="ja-JP" sz="4200" dirty="0" smtClean="0"/>
              <a:t>段階（スネイク）にとどめ</a:t>
            </a:r>
            <a:r>
              <a:rPr lang="ja-JP" altLang="en-US" sz="4200" dirty="0" smtClean="0"/>
              <a:t>る。</a:t>
            </a:r>
            <a:r>
              <a:rPr lang="ja-JP" altLang="ja-JP" sz="4200" dirty="0" smtClean="0"/>
              <a:t>通貨統合は</a:t>
            </a:r>
            <a:r>
              <a:rPr lang="ja-JP" altLang="en-US" sz="4200" dirty="0" smtClean="0"/>
              <a:t>危険である</a:t>
            </a:r>
          </a:p>
          <a:p>
            <a:pPr marL="0" indent="0">
              <a:buNone/>
            </a:pPr>
            <a:r>
              <a:rPr lang="ja-JP" altLang="en-US" sz="4200" dirty="0"/>
              <a:t>　</a:t>
            </a:r>
            <a:r>
              <a:rPr lang="ja-JP" altLang="en-US" sz="4200" dirty="0" smtClean="0"/>
              <a:t>　　　　　　　　　  </a:t>
            </a:r>
            <a:r>
              <a:rPr lang="en-US" altLang="ja-JP" sz="4200" dirty="0" smtClean="0"/>
              <a:t>――</a:t>
            </a:r>
            <a:r>
              <a:rPr lang="ja-JP" altLang="ja-JP" sz="4200" dirty="0" smtClean="0"/>
              <a:t>①</a:t>
            </a:r>
            <a:r>
              <a:rPr lang="ja-JP" altLang="ja-JP" sz="4200" dirty="0"/>
              <a:t>国家主権を損なう</a:t>
            </a:r>
            <a:r>
              <a:rPr lang="ja-JP" altLang="ja-JP" sz="4200" dirty="0" smtClean="0"/>
              <a:t>、②ドル</a:t>
            </a:r>
            <a:r>
              <a:rPr lang="ja-JP" altLang="en-US" sz="4200" dirty="0"/>
              <a:t>の</a:t>
            </a:r>
            <a:r>
              <a:rPr lang="ja-JP" altLang="ja-JP" sz="4200" dirty="0" smtClean="0"/>
              <a:t>支配</a:t>
            </a:r>
            <a:r>
              <a:rPr lang="ja-JP" altLang="ja-JP" sz="4200" dirty="0"/>
              <a:t>を</a:t>
            </a:r>
            <a:r>
              <a:rPr lang="ja-JP" altLang="ja-JP" sz="4200" dirty="0" smtClean="0"/>
              <a:t>マルク</a:t>
            </a:r>
            <a:r>
              <a:rPr lang="ja-JP" altLang="en-US" sz="4200" dirty="0"/>
              <a:t>の</a:t>
            </a:r>
            <a:r>
              <a:rPr lang="ja-JP" altLang="ja-JP" sz="4200" dirty="0" smtClean="0"/>
              <a:t>支配に代える</a:t>
            </a:r>
            <a:r>
              <a:rPr lang="ja-JP" altLang="ja-JP" sz="4200" dirty="0"/>
              <a:t>こと</a:t>
            </a:r>
            <a:r>
              <a:rPr lang="ja-JP" altLang="ja-JP" sz="4200" dirty="0" smtClean="0"/>
              <a:t>に</a:t>
            </a:r>
            <a:endParaRPr lang="en-US" altLang="ja-JP" sz="4200" dirty="0" smtClean="0"/>
          </a:p>
          <a:p>
            <a:pPr marL="0" indent="0">
              <a:buNone/>
            </a:pPr>
            <a:r>
              <a:rPr lang="en-US" altLang="ja-JP" sz="4200" dirty="0"/>
              <a:t> </a:t>
            </a:r>
            <a:r>
              <a:rPr lang="en-US" altLang="ja-JP" sz="4200" dirty="0" smtClean="0"/>
              <a:t>                               </a:t>
            </a:r>
            <a:r>
              <a:rPr lang="ja-JP" altLang="ja-JP" sz="4200" dirty="0" smtClean="0"/>
              <a:t>なる</a:t>
            </a:r>
            <a:r>
              <a:rPr lang="ja-JP" altLang="ja-JP" sz="4200" dirty="0"/>
              <a:t>。為替関係の</a:t>
            </a:r>
            <a:r>
              <a:rPr lang="ja-JP" altLang="ja-JP" sz="4200" dirty="0" smtClean="0"/>
              <a:t>安定は</a:t>
            </a:r>
            <a:r>
              <a:rPr lang="ja-JP" altLang="en-US" sz="4200" dirty="0"/>
              <a:t>相互</a:t>
            </a:r>
            <a:r>
              <a:rPr lang="ja-JP" altLang="ja-JP" sz="4200" dirty="0" smtClean="0"/>
              <a:t>金融支援</a:t>
            </a:r>
            <a:r>
              <a:rPr lang="ja-JP" altLang="en-US" sz="4200" dirty="0" smtClean="0"/>
              <a:t>で保障</a:t>
            </a:r>
            <a:r>
              <a:rPr lang="ja-JP" altLang="en-US" sz="4200" dirty="0"/>
              <a:t>す</a:t>
            </a:r>
            <a:r>
              <a:rPr lang="ja-JP" altLang="ja-JP" sz="4200" dirty="0"/>
              <a:t>る</a:t>
            </a:r>
            <a:r>
              <a:rPr lang="ja-JP" altLang="ja-JP" sz="4200" dirty="0" smtClean="0"/>
              <a:t>。</a:t>
            </a:r>
            <a:endParaRPr lang="ja-JP" altLang="en-US" sz="4200" dirty="0" smtClean="0"/>
          </a:p>
          <a:p>
            <a:pPr marL="0" indent="0">
              <a:buNone/>
            </a:pPr>
            <a:endParaRPr lang="ja-JP" altLang="en-US" sz="4200" dirty="0"/>
          </a:p>
          <a:p>
            <a:pPr marL="0" indent="0">
              <a:buNone/>
            </a:pPr>
            <a:r>
              <a:rPr lang="en-US" altLang="ja-JP" sz="4200" dirty="0"/>
              <a:t> </a:t>
            </a:r>
            <a:r>
              <a:rPr lang="en-US" altLang="ja-JP" sz="4200" dirty="0" smtClean="0"/>
              <a:t>        </a:t>
            </a:r>
            <a:r>
              <a:rPr lang="ja-JP" altLang="en-US" sz="4200" dirty="0" smtClean="0"/>
              <a:t>　</a:t>
            </a:r>
            <a:r>
              <a:rPr lang="ja-JP" altLang="ja-JP" sz="4200" dirty="0" smtClean="0"/>
              <a:t>ドイツ</a:t>
            </a:r>
            <a:r>
              <a:rPr lang="ja-JP" altLang="ja-JP" sz="4200" dirty="0"/>
              <a:t>／</a:t>
            </a:r>
            <a:r>
              <a:rPr lang="en-US" altLang="ja-JP" sz="4200" dirty="0"/>
              <a:t>10</a:t>
            </a:r>
            <a:r>
              <a:rPr lang="ja-JP" altLang="ja-JP" sz="4200" dirty="0"/>
              <a:t>年後に確実に通貨統合を完了させる。そのために経済政策と通貨</a:t>
            </a:r>
            <a:r>
              <a:rPr lang="ja-JP" altLang="ja-JP" sz="4200" dirty="0" smtClean="0"/>
              <a:t>政策</a:t>
            </a:r>
            <a:endParaRPr lang="ja-JP" altLang="en-US" sz="4200" dirty="0" smtClean="0"/>
          </a:p>
          <a:p>
            <a:pPr marL="0" indent="0">
              <a:buNone/>
            </a:pPr>
            <a:r>
              <a:rPr lang="ja-JP" altLang="en-US" sz="4200" dirty="0"/>
              <a:t>　</a:t>
            </a:r>
            <a:r>
              <a:rPr lang="ja-JP" altLang="en-US" sz="4200" dirty="0" smtClean="0"/>
              <a:t>　　　　　　　　 </a:t>
            </a:r>
            <a:r>
              <a:rPr lang="ja-JP" altLang="ja-JP" sz="4200" dirty="0" smtClean="0"/>
              <a:t>の中央</a:t>
            </a:r>
            <a:r>
              <a:rPr lang="ja-JP" altLang="ja-JP" sz="4200" dirty="0"/>
              <a:t>決定機関の創設を急ぐ</a:t>
            </a:r>
            <a:r>
              <a:rPr lang="ja-JP" altLang="ja-JP" sz="4200" dirty="0" smtClean="0"/>
              <a:t>。</a:t>
            </a:r>
            <a:endParaRPr lang="ja-JP" altLang="ja-JP" sz="4200" dirty="0"/>
          </a:p>
          <a:p>
            <a:pPr marL="0" indent="0">
              <a:buNone/>
            </a:pPr>
            <a:r>
              <a:rPr lang="ja-JP" altLang="en-US" sz="4200" dirty="0"/>
              <a:t>　</a:t>
            </a:r>
            <a:endParaRPr lang="ja-JP" altLang="en-US" sz="4200" dirty="0" smtClean="0"/>
          </a:p>
          <a:p>
            <a:pPr marL="0" lvl="0" indent="0">
              <a:buNone/>
            </a:pPr>
            <a:endParaRPr lang="ja-JP" altLang="ja-JP" sz="2200" dirty="0"/>
          </a:p>
          <a:p>
            <a:endParaRPr lang="ja-JP" altLang="ja-JP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0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8183" y="688348"/>
            <a:ext cx="10211874" cy="56680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ja-JP" altLang="en-US" sz="1600" dirty="0" smtClean="0"/>
              <a:t>　　　</a:t>
            </a:r>
            <a:r>
              <a:rPr lang="ja-JP" altLang="en-US" sz="6200" b="1" dirty="0" smtClean="0"/>
              <a:t> </a:t>
            </a:r>
            <a:r>
              <a:rPr lang="en-US" altLang="ja-JP" sz="8000" dirty="0" smtClean="0"/>
              <a:t>    </a:t>
            </a:r>
            <a:r>
              <a:rPr lang="ja-JP" altLang="ja-JP" sz="8000" b="1" dirty="0" smtClean="0">
                <a:latin typeface="+mj-ea"/>
                <a:ea typeface="+mj-ea"/>
              </a:rPr>
              <a:t>第</a:t>
            </a:r>
            <a:r>
              <a:rPr lang="en-US" altLang="ja-JP" sz="8000" b="1" dirty="0" smtClean="0">
                <a:latin typeface="+mj-ea"/>
                <a:ea typeface="+mj-ea"/>
              </a:rPr>
              <a:t>2</a:t>
            </a:r>
            <a:r>
              <a:rPr lang="ja-JP" altLang="ja-JP" sz="8000" b="1" dirty="0" smtClean="0">
                <a:latin typeface="+mj-ea"/>
                <a:ea typeface="+mj-ea"/>
              </a:rPr>
              <a:t>期</a:t>
            </a:r>
            <a:r>
              <a:rPr lang="ja-JP" altLang="ja-JP" sz="8000" dirty="0"/>
              <a:t>、</a:t>
            </a:r>
            <a:r>
              <a:rPr lang="en-US" altLang="ja-JP" sz="8000" dirty="0"/>
              <a:t>70</a:t>
            </a:r>
            <a:r>
              <a:rPr lang="ja-JP" altLang="ja-JP" sz="8000" dirty="0"/>
              <a:t>年代末から</a:t>
            </a:r>
            <a:r>
              <a:rPr lang="en-US" altLang="ja-JP" sz="8000" dirty="0"/>
              <a:t>80</a:t>
            </a:r>
            <a:r>
              <a:rPr lang="ja-JP" altLang="ja-JP" sz="8000" dirty="0"/>
              <a:t>年代</a:t>
            </a:r>
            <a:r>
              <a:rPr lang="ja-JP" altLang="ja-JP" sz="8000" dirty="0" smtClean="0"/>
              <a:t>初頭</a:t>
            </a:r>
            <a:r>
              <a:rPr lang="en-US" altLang="ja-JP" sz="8000" dirty="0" smtClean="0"/>
              <a:t>――</a:t>
            </a:r>
            <a:r>
              <a:rPr lang="ja-JP" altLang="en-US" sz="8000" dirty="0" smtClean="0"/>
              <a:t>ＥＭ</a:t>
            </a:r>
            <a:r>
              <a:rPr lang="ja-JP" altLang="en-US" sz="8000" dirty="0"/>
              <a:t>Ｓ</a:t>
            </a:r>
            <a:r>
              <a:rPr lang="ja-JP" altLang="ja-JP" sz="8000" dirty="0" smtClean="0"/>
              <a:t>の</a:t>
            </a:r>
            <a:r>
              <a:rPr lang="ja-JP" altLang="ja-JP" sz="8000" dirty="0"/>
              <a:t>立上げをめぐる確執。</a:t>
            </a:r>
          </a:p>
          <a:p>
            <a:pPr marL="0" indent="0">
              <a:buNone/>
            </a:pPr>
            <a:r>
              <a:rPr lang="ja-JP" altLang="en-US" sz="8000" dirty="0" smtClean="0"/>
              <a:t>　　　　　</a:t>
            </a:r>
            <a:r>
              <a:rPr lang="ja-JP" altLang="ja-JP" sz="8000" dirty="0" smtClean="0"/>
              <a:t>フランス／</a:t>
            </a:r>
            <a:r>
              <a:rPr lang="ja-JP" altLang="en-US" sz="8000" dirty="0" smtClean="0"/>
              <a:t>ＥＣＵ</a:t>
            </a:r>
            <a:r>
              <a:rPr lang="ja-JP" altLang="ja-JP" sz="8000" dirty="0" smtClean="0"/>
              <a:t>の</a:t>
            </a:r>
            <a:r>
              <a:rPr lang="ja-JP" altLang="en-US" sz="8000" dirty="0"/>
              <a:t>利用</a:t>
            </a:r>
            <a:r>
              <a:rPr lang="ja-JP" altLang="ja-JP" sz="8000" dirty="0" smtClean="0"/>
              <a:t>拡大</a:t>
            </a:r>
            <a:r>
              <a:rPr lang="ja-JP" altLang="ja-JP" sz="8000" dirty="0"/>
              <a:t>と欧州通貨基金の早期創設に執着。</a:t>
            </a:r>
          </a:p>
          <a:p>
            <a:pPr marL="0" indent="0">
              <a:buNone/>
            </a:pPr>
            <a:r>
              <a:rPr lang="ja-JP" altLang="en-US" sz="8000" dirty="0" smtClean="0"/>
              <a:t>　　　　　</a:t>
            </a:r>
            <a:r>
              <a:rPr lang="ja-JP" altLang="ja-JP" sz="8000" dirty="0" smtClean="0"/>
              <a:t>ドイツ／</a:t>
            </a:r>
            <a:r>
              <a:rPr lang="ja-JP" altLang="en-US" sz="8000" dirty="0" smtClean="0"/>
              <a:t>シュミット</a:t>
            </a:r>
            <a:r>
              <a:rPr lang="ja-JP" altLang="ja-JP" sz="8000" dirty="0" smtClean="0"/>
              <a:t>首相府のみ</a:t>
            </a:r>
            <a:r>
              <a:rPr lang="ja-JP" altLang="en-US" sz="8000" dirty="0" smtClean="0"/>
              <a:t>ＥＭＳ</a:t>
            </a:r>
            <a:r>
              <a:rPr lang="ja-JP" altLang="en-US" sz="8000" dirty="0"/>
              <a:t>に</a:t>
            </a:r>
            <a:r>
              <a:rPr lang="ja-JP" altLang="ja-JP" sz="8000" dirty="0" smtClean="0"/>
              <a:t>積極的。</a:t>
            </a:r>
            <a:r>
              <a:rPr lang="ja-JP" altLang="en-US" sz="8000" dirty="0"/>
              <a:t>財務</a:t>
            </a:r>
            <a:r>
              <a:rPr lang="ja-JP" altLang="ja-JP" sz="8000" dirty="0" smtClean="0"/>
              <a:t>省</a:t>
            </a:r>
            <a:r>
              <a:rPr lang="ja-JP" altLang="ja-JP" sz="8000" dirty="0"/>
              <a:t>は消極的、ブンデスバンク</a:t>
            </a:r>
            <a:r>
              <a:rPr lang="ja-JP" altLang="ja-JP" sz="8000" dirty="0" smtClean="0"/>
              <a:t>は</a:t>
            </a:r>
            <a:endParaRPr lang="ja-JP" altLang="en-US" sz="8000" dirty="0" smtClean="0"/>
          </a:p>
          <a:p>
            <a:pPr marL="0" indent="0">
              <a:buNone/>
            </a:pPr>
            <a:r>
              <a:rPr lang="ja-JP" altLang="en-US" sz="8000" dirty="0"/>
              <a:t>　</a:t>
            </a:r>
            <a:r>
              <a:rPr lang="ja-JP" altLang="en-US" sz="8000" dirty="0" smtClean="0"/>
              <a:t>　　　　　　　　　</a:t>
            </a:r>
            <a:r>
              <a:rPr lang="ja-JP" altLang="ja-JP" sz="8000" dirty="0" smtClean="0"/>
              <a:t>否定的。</a:t>
            </a:r>
            <a:endParaRPr lang="ja-JP" altLang="ja-JP" sz="8000" dirty="0"/>
          </a:p>
          <a:p>
            <a:pPr marL="0" indent="0">
              <a:buNone/>
            </a:pPr>
            <a:r>
              <a:rPr lang="ja-JP" altLang="en-US" sz="8000" dirty="0" smtClean="0"/>
              <a:t>　　</a:t>
            </a:r>
          </a:p>
          <a:p>
            <a:pPr marL="0" indent="0">
              <a:buNone/>
            </a:pPr>
            <a:r>
              <a:rPr lang="ja-JP" altLang="en-US" sz="8000" dirty="0"/>
              <a:t>　</a:t>
            </a:r>
            <a:r>
              <a:rPr lang="ja-JP" altLang="en-US" sz="8000" dirty="0" smtClean="0"/>
              <a:t>　かくて、</a:t>
            </a:r>
            <a:r>
              <a:rPr lang="ja-JP" altLang="ja-JP" sz="8000" dirty="0" smtClean="0"/>
              <a:t>争われて</a:t>
            </a:r>
            <a:r>
              <a:rPr lang="ja-JP" altLang="ja-JP" sz="8000" dirty="0"/>
              <a:t>いたのは、通貨統合が先か、経済政策の収斂が先かではない</a:t>
            </a:r>
            <a:r>
              <a:rPr lang="ja-JP" altLang="ja-JP" sz="8000" dirty="0" smtClean="0"/>
              <a:t>。実際に</a:t>
            </a:r>
            <a:endParaRPr lang="ja-JP" altLang="en-US" sz="8000" dirty="0" smtClean="0"/>
          </a:p>
          <a:p>
            <a:pPr marL="0" indent="0">
              <a:buNone/>
            </a:pPr>
            <a:r>
              <a:rPr lang="ja-JP" altLang="en-US" sz="8000" dirty="0"/>
              <a:t>　</a:t>
            </a:r>
            <a:r>
              <a:rPr lang="ja-JP" altLang="en-US" sz="8000" dirty="0" smtClean="0"/>
              <a:t>　</a:t>
            </a:r>
            <a:r>
              <a:rPr lang="ja-JP" altLang="ja-JP" sz="8000" dirty="0" smtClean="0"/>
              <a:t>通貨統合</a:t>
            </a:r>
            <a:r>
              <a:rPr lang="ja-JP" altLang="ja-JP" sz="8000" dirty="0"/>
              <a:t>をするのか、それともしないの</a:t>
            </a:r>
            <a:r>
              <a:rPr lang="ja-JP" altLang="ja-JP" sz="8000" dirty="0" smtClean="0"/>
              <a:t>か。</a:t>
            </a:r>
            <a:r>
              <a:rPr lang="ja-JP" altLang="ja-JP" sz="8000" dirty="0"/>
              <a:t>しかも、この問題に</a:t>
            </a:r>
            <a:r>
              <a:rPr lang="ja-JP" altLang="ja-JP" sz="8000" dirty="0" smtClean="0"/>
              <a:t>たいする両国の</a:t>
            </a:r>
            <a:r>
              <a:rPr lang="ja-JP" altLang="en-US" sz="8000" dirty="0"/>
              <a:t>立場</a:t>
            </a:r>
            <a:r>
              <a:rPr lang="ja-JP" altLang="ja-JP" sz="8000" dirty="0" smtClean="0"/>
              <a:t>は、</a:t>
            </a:r>
            <a:endParaRPr lang="ja-JP" altLang="en-US" sz="8000" dirty="0" smtClean="0"/>
          </a:p>
          <a:p>
            <a:pPr marL="0" indent="0">
              <a:buNone/>
            </a:pPr>
            <a:r>
              <a:rPr lang="ja-JP" altLang="en-US" sz="8000" dirty="0"/>
              <a:t>　</a:t>
            </a:r>
            <a:r>
              <a:rPr lang="ja-JP" altLang="en-US" sz="8000" dirty="0" smtClean="0"/>
              <a:t>　第</a:t>
            </a:r>
            <a:r>
              <a:rPr lang="en-US" altLang="ja-JP" sz="8000" dirty="0" smtClean="0"/>
              <a:t>1</a:t>
            </a:r>
            <a:r>
              <a:rPr lang="ja-JP" altLang="ja-JP" sz="8000" dirty="0" smtClean="0"/>
              <a:t>期</a:t>
            </a:r>
            <a:r>
              <a:rPr lang="en-US" altLang="ja-JP" sz="8000" dirty="0" smtClean="0"/>
              <a:t> </a:t>
            </a:r>
            <a:r>
              <a:rPr lang="ja-JP" altLang="en-US" sz="8000" dirty="0" err="1" smtClean="0"/>
              <a:t>と第</a:t>
            </a:r>
            <a:r>
              <a:rPr lang="en-US" altLang="ja-JP" sz="8000" dirty="0" smtClean="0"/>
              <a:t>2</a:t>
            </a:r>
            <a:r>
              <a:rPr lang="ja-JP" altLang="en-US" sz="8000" dirty="0" smtClean="0"/>
              <a:t>期</a:t>
            </a:r>
            <a:r>
              <a:rPr lang="ja-JP" altLang="ja-JP" sz="8000" dirty="0" smtClean="0"/>
              <a:t>で</a:t>
            </a:r>
            <a:r>
              <a:rPr lang="ja-JP" altLang="en-US" sz="8000" dirty="0"/>
              <a:t>入れ替わっ</a:t>
            </a:r>
            <a:r>
              <a:rPr lang="ja-JP" altLang="en-US" sz="8000" dirty="0" smtClean="0"/>
              <a:t>てい</a:t>
            </a:r>
            <a:r>
              <a:rPr lang="ja-JP" altLang="en-US" sz="8000" dirty="0"/>
              <a:t>る</a:t>
            </a:r>
            <a:r>
              <a:rPr lang="ja-JP" altLang="ja-JP" sz="8000" dirty="0" smtClean="0"/>
              <a:t>。</a:t>
            </a:r>
            <a:endParaRPr lang="ja-JP" altLang="en-US" sz="8000" dirty="0" smtClean="0"/>
          </a:p>
          <a:p>
            <a:pPr marL="0" indent="0">
              <a:buNone/>
            </a:pPr>
            <a:r>
              <a:rPr lang="ja-JP" altLang="en-US" sz="8000" dirty="0"/>
              <a:t>　</a:t>
            </a:r>
            <a:r>
              <a:rPr lang="ja-JP" altLang="en-US" sz="8000" dirty="0" smtClean="0"/>
              <a:t>　なお、</a:t>
            </a:r>
            <a:r>
              <a:rPr lang="en-US" altLang="ja-JP" sz="8000" dirty="0" smtClean="0"/>
              <a:t>1970</a:t>
            </a:r>
            <a:r>
              <a:rPr lang="ja-JP" altLang="ja-JP" sz="8000" dirty="0"/>
              <a:t>年代の</a:t>
            </a:r>
            <a:r>
              <a:rPr lang="ja-JP" altLang="en-US" sz="8000" dirty="0"/>
              <a:t>アーカイブ</a:t>
            </a:r>
            <a:r>
              <a:rPr lang="ja-JP" altLang="ja-JP" sz="8000" dirty="0"/>
              <a:t>に「エコノミスト</a:t>
            </a:r>
            <a:r>
              <a:rPr lang="ja-JP" altLang="ja-JP" sz="8000" dirty="0" smtClean="0"/>
              <a:t>」</a:t>
            </a:r>
            <a:r>
              <a:rPr lang="ja-JP" altLang="en-US" sz="8000" dirty="0" smtClean="0"/>
              <a:t>（独蘭）</a:t>
            </a:r>
            <a:r>
              <a:rPr lang="ja-JP" altLang="ja-JP" sz="8000" dirty="0" smtClean="0"/>
              <a:t>の</a:t>
            </a:r>
            <a:r>
              <a:rPr lang="ja-JP" altLang="ja-JP" sz="8000" dirty="0"/>
              <a:t>表現は登場するが、「</a:t>
            </a:r>
            <a:r>
              <a:rPr lang="ja-JP" altLang="ja-JP" sz="8000" dirty="0" smtClean="0"/>
              <a:t>マネタリス</a:t>
            </a:r>
            <a:endParaRPr lang="ja-JP" altLang="en-US" sz="8000" dirty="0" smtClean="0"/>
          </a:p>
          <a:p>
            <a:pPr marL="0" indent="0">
              <a:buNone/>
            </a:pPr>
            <a:r>
              <a:rPr lang="ja-JP" altLang="en-US" sz="8000" dirty="0"/>
              <a:t>　</a:t>
            </a:r>
            <a:r>
              <a:rPr lang="ja-JP" altLang="en-US" sz="8000" dirty="0" smtClean="0"/>
              <a:t>　</a:t>
            </a:r>
            <a:r>
              <a:rPr lang="ja-JP" altLang="ja-JP" sz="8000" dirty="0" smtClean="0"/>
              <a:t>ト</a:t>
            </a:r>
            <a:r>
              <a:rPr lang="ja-JP" altLang="ja-JP" sz="8000" dirty="0"/>
              <a:t>」と</a:t>
            </a:r>
            <a:r>
              <a:rPr lang="ja-JP" altLang="ja-JP" sz="8000" dirty="0" smtClean="0"/>
              <a:t>いう用語は</a:t>
            </a:r>
            <a:r>
              <a:rPr lang="ja-JP" altLang="en-US" sz="8000" dirty="0" smtClean="0"/>
              <a:t>見当たら</a:t>
            </a:r>
            <a:r>
              <a:rPr lang="ja-JP" altLang="ja-JP" sz="8000" dirty="0" smtClean="0"/>
              <a:t>ない</a:t>
            </a:r>
            <a:r>
              <a:rPr lang="ja-JP" altLang="ja-JP" sz="8000" dirty="0"/>
              <a:t>。</a:t>
            </a:r>
          </a:p>
          <a:p>
            <a:pPr marL="0" indent="0">
              <a:buNone/>
            </a:pPr>
            <a:endParaRPr lang="en-US" altLang="ja-JP" sz="8000" dirty="0" smtClean="0"/>
          </a:p>
          <a:p>
            <a:pPr marL="0" indent="0">
              <a:buNone/>
            </a:pPr>
            <a:r>
              <a:rPr lang="ja-JP" altLang="en-US" sz="8000" dirty="0" smtClean="0"/>
              <a:t>　   </a:t>
            </a:r>
            <a:r>
              <a:rPr lang="ja-JP" altLang="ja-JP" sz="8000" dirty="0" smtClean="0"/>
              <a:t>問われる</a:t>
            </a:r>
            <a:r>
              <a:rPr lang="ja-JP" altLang="ja-JP" sz="8000" dirty="0"/>
              <a:t>べき本質的な</a:t>
            </a:r>
            <a:r>
              <a:rPr lang="ja-JP" altLang="ja-JP" sz="8000" dirty="0" smtClean="0"/>
              <a:t>問題。</a:t>
            </a:r>
            <a:endParaRPr lang="ja-JP" altLang="ja-JP" sz="8000" dirty="0"/>
          </a:p>
          <a:p>
            <a:pPr marL="0" lvl="0" indent="0">
              <a:buNone/>
            </a:pPr>
            <a:r>
              <a:rPr lang="ja-JP" altLang="en-US" sz="8000" dirty="0" smtClean="0"/>
              <a:t>　　　　　①   </a:t>
            </a:r>
            <a:r>
              <a:rPr lang="ja-JP" altLang="ja-JP" sz="8000" dirty="0" smtClean="0"/>
              <a:t>第</a:t>
            </a:r>
            <a:r>
              <a:rPr lang="en-US" altLang="ja-JP" sz="8000" dirty="0" smtClean="0"/>
              <a:t>1</a:t>
            </a:r>
            <a:r>
              <a:rPr lang="ja-JP" altLang="ja-JP" sz="8000" dirty="0" smtClean="0"/>
              <a:t>期</a:t>
            </a:r>
            <a:r>
              <a:rPr lang="ja-JP" altLang="ja-JP" sz="8000" dirty="0"/>
              <a:t>における対立は何に</a:t>
            </a:r>
            <a:r>
              <a:rPr lang="ja-JP" altLang="ja-JP" sz="8000" dirty="0" smtClean="0"/>
              <a:t>根ざ</a:t>
            </a:r>
            <a:r>
              <a:rPr lang="ja-JP" altLang="en-US" sz="8000" dirty="0" smtClean="0"/>
              <a:t>していた</a:t>
            </a:r>
            <a:r>
              <a:rPr lang="ja-JP" altLang="en-US" sz="8000" dirty="0"/>
              <a:t>の</a:t>
            </a:r>
            <a:r>
              <a:rPr lang="ja-JP" altLang="ja-JP" sz="8000" dirty="0" smtClean="0"/>
              <a:t>か</a:t>
            </a:r>
            <a:r>
              <a:rPr lang="ja-JP" altLang="ja-JP" sz="8000" dirty="0"/>
              <a:t>。</a:t>
            </a:r>
          </a:p>
          <a:p>
            <a:pPr marL="0" indent="0">
              <a:buNone/>
            </a:pPr>
            <a:r>
              <a:rPr lang="en-US" altLang="ja-JP" sz="8000" dirty="0" smtClean="0"/>
              <a:t>               </a:t>
            </a:r>
            <a:r>
              <a:rPr lang="ja-JP" altLang="ja-JP" sz="8000" dirty="0" smtClean="0"/>
              <a:t>②</a:t>
            </a:r>
            <a:r>
              <a:rPr lang="ja-JP" altLang="ja-JP" sz="8000" dirty="0"/>
              <a:t>　</a:t>
            </a:r>
            <a:r>
              <a:rPr lang="ja-JP" altLang="ja-JP" sz="8000" dirty="0" smtClean="0"/>
              <a:t>第</a:t>
            </a:r>
            <a:r>
              <a:rPr lang="en-US" altLang="ja-JP" sz="8000" dirty="0" smtClean="0"/>
              <a:t>1</a:t>
            </a:r>
            <a:r>
              <a:rPr lang="ja-JP" altLang="ja-JP" sz="8000" dirty="0" smtClean="0"/>
              <a:t>期</a:t>
            </a:r>
            <a:r>
              <a:rPr lang="ja-JP" altLang="ja-JP" sz="8000" dirty="0"/>
              <a:t>から</a:t>
            </a:r>
            <a:r>
              <a:rPr lang="ja-JP" altLang="ja-JP" sz="8000" dirty="0" smtClean="0"/>
              <a:t>第</a:t>
            </a:r>
            <a:r>
              <a:rPr lang="en-US" altLang="ja-JP" sz="8000" dirty="0" smtClean="0"/>
              <a:t>2</a:t>
            </a:r>
            <a:r>
              <a:rPr lang="ja-JP" altLang="ja-JP" sz="8000" dirty="0" smtClean="0"/>
              <a:t>期</a:t>
            </a:r>
            <a:r>
              <a:rPr lang="ja-JP" altLang="ja-JP" sz="8000" dirty="0"/>
              <a:t>までの間に何があったのか。</a:t>
            </a:r>
          </a:p>
          <a:p>
            <a:pPr marL="0" lvl="0" indent="0">
              <a:buNone/>
            </a:pPr>
            <a:endParaRPr lang="ja-JP" altLang="en-US" sz="8000" b="1" dirty="0"/>
          </a:p>
          <a:p>
            <a:pPr marL="0" indent="0">
              <a:buNone/>
            </a:pPr>
            <a:r>
              <a:rPr lang="en-US" altLang="ja-JP" sz="8000" dirty="0" smtClean="0"/>
              <a:t>      </a:t>
            </a:r>
            <a:r>
              <a:rPr lang="ja-JP" altLang="ja-JP" sz="8000" dirty="0" smtClean="0"/>
              <a:t>ハーグ</a:t>
            </a:r>
            <a:r>
              <a:rPr lang="ja-JP" altLang="ja-JP" sz="8000" dirty="0"/>
              <a:t>会議で仏独首脳が経済通貨同盟の創設で合意したのは、ほとんど</a:t>
            </a:r>
            <a:r>
              <a:rPr lang="ja-JP" altLang="ja-JP" sz="8000" dirty="0" smtClean="0"/>
              <a:t>もっぱら</a:t>
            </a:r>
            <a:endParaRPr lang="ja-JP" altLang="en-US" sz="8000" dirty="0" smtClean="0"/>
          </a:p>
          <a:p>
            <a:pPr marL="0" indent="0">
              <a:buNone/>
            </a:pPr>
            <a:r>
              <a:rPr lang="ja-JP" altLang="en-US" sz="8000" dirty="0"/>
              <a:t>　</a:t>
            </a:r>
            <a:r>
              <a:rPr lang="ja-JP" altLang="en-US" sz="8000" dirty="0" smtClean="0"/>
              <a:t>   </a:t>
            </a:r>
            <a:r>
              <a:rPr lang="ja-JP" altLang="ja-JP" sz="8000" dirty="0" smtClean="0"/>
              <a:t>政治的</a:t>
            </a:r>
            <a:r>
              <a:rPr lang="ja-JP" altLang="ja-JP" sz="8000" dirty="0"/>
              <a:t>理由（なかでも</a:t>
            </a:r>
            <a:r>
              <a:rPr lang="ja-JP" altLang="ja-JP" sz="8000" dirty="0" smtClean="0"/>
              <a:t>イギリ</a:t>
            </a:r>
            <a:r>
              <a:rPr lang="ja-JP" altLang="en-US" sz="8000" dirty="0" smtClean="0"/>
              <a:t>スのＥＥＣ</a:t>
            </a:r>
            <a:r>
              <a:rPr lang="ja-JP" altLang="en-US" sz="8000" dirty="0"/>
              <a:t>加盟</a:t>
            </a:r>
            <a:r>
              <a:rPr lang="ja-JP" altLang="ja-JP" sz="8000" dirty="0" smtClean="0"/>
              <a:t>問題</a:t>
            </a:r>
            <a:r>
              <a:rPr lang="ja-JP" altLang="ja-JP" sz="8000" dirty="0"/>
              <a:t>、新東方政策）による。</a:t>
            </a:r>
          </a:p>
          <a:p>
            <a:pPr marL="0" indent="0">
              <a:buNone/>
            </a:pPr>
            <a:endParaRPr lang="ja-JP" altLang="en-US" sz="8000" dirty="0" smtClean="0"/>
          </a:p>
          <a:p>
            <a:pPr marL="0" indent="0">
              <a:buNone/>
            </a:pPr>
            <a:r>
              <a:rPr lang="ja-JP" altLang="en-US" sz="8000" dirty="0"/>
              <a:t>　</a:t>
            </a:r>
            <a:endParaRPr lang="ja-JP" altLang="ja-JP" sz="8000" dirty="0"/>
          </a:p>
          <a:p>
            <a:pPr marL="0" lvl="0" indent="0">
              <a:buNone/>
            </a:pPr>
            <a:endParaRPr lang="en-US" altLang="ja-JP" sz="8000" dirty="0" smtClean="0"/>
          </a:p>
          <a:p>
            <a:pPr marL="0" indent="0">
              <a:buNone/>
            </a:pPr>
            <a:endParaRPr lang="en-US" altLang="ja-JP" sz="8000" dirty="0"/>
          </a:p>
          <a:p>
            <a:pPr marL="0" lvl="0" indent="0">
              <a:buNone/>
            </a:pPr>
            <a:endParaRPr lang="ja-JP" altLang="ja-JP" sz="8000" dirty="0"/>
          </a:p>
          <a:p>
            <a:pPr marL="0" indent="0">
              <a:buNone/>
            </a:pPr>
            <a:r>
              <a:rPr lang="ja-JP" altLang="en-US" sz="8000" dirty="0"/>
              <a:t>　　　　</a:t>
            </a:r>
          </a:p>
          <a:p>
            <a:pPr marL="0" indent="0">
              <a:buNone/>
            </a:pPr>
            <a:endParaRPr lang="ja-JP" altLang="en-US" sz="8000" dirty="0"/>
          </a:p>
          <a:p>
            <a:pPr marL="0" indent="0">
              <a:buNone/>
            </a:pPr>
            <a:endParaRPr lang="ja-JP" altLang="en-US" sz="8000" dirty="0" smtClean="0"/>
          </a:p>
          <a:p>
            <a:pPr marL="0" lvl="0" indent="0">
              <a:buNone/>
            </a:pPr>
            <a:r>
              <a:rPr lang="ja-JP" altLang="en-US" sz="8000" b="1" dirty="0" smtClean="0"/>
              <a:t>　　　</a:t>
            </a:r>
            <a:endParaRPr lang="ja-JP" altLang="en-US" sz="8000" dirty="0"/>
          </a:p>
          <a:p>
            <a:pPr marL="0" indent="0">
              <a:buNone/>
            </a:pPr>
            <a:endParaRPr lang="ja-JP" altLang="ja-JP" sz="1800" dirty="0"/>
          </a:p>
          <a:p>
            <a:pPr marL="0" indent="0">
              <a:buNone/>
            </a:pPr>
            <a:endParaRPr lang="ja-JP" altLang="ja-JP" sz="1800" b="1" dirty="0"/>
          </a:p>
          <a:p>
            <a:endParaRPr kumimoji="1" lang="ja-JP" altLang="en-US" sz="18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15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3928" y="347730"/>
            <a:ext cx="10189872" cy="610007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endParaRPr lang="ja-JP" altLang="en-US" sz="2000" b="1" dirty="0" smtClean="0"/>
          </a:p>
          <a:p>
            <a:pPr marL="0" lvl="0" indent="0">
              <a:buNone/>
            </a:pPr>
            <a:r>
              <a:rPr lang="ja-JP" altLang="en-US" sz="2600" b="1" dirty="0">
                <a:latin typeface="+mj-ea"/>
                <a:ea typeface="+mj-ea"/>
              </a:rPr>
              <a:t>　</a:t>
            </a:r>
            <a:r>
              <a:rPr lang="en-US" altLang="ja-JP" sz="2600" dirty="0" smtClean="0">
                <a:latin typeface="+mj-ea"/>
                <a:ea typeface="+mj-ea"/>
              </a:rPr>
              <a:t>2.  </a:t>
            </a:r>
            <a:r>
              <a:rPr lang="ja-JP" altLang="ja-JP" sz="2600" b="1" dirty="0" smtClean="0">
                <a:latin typeface="+mj-ea"/>
                <a:ea typeface="+mj-ea"/>
              </a:rPr>
              <a:t>第</a:t>
            </a:r>
            <a:r>
              <a:rPr lang="en-US" altLang="ja-JP" sz="2600" b="1" dirty="0" smtClean="0">
                <a:latin typeface="+mj-ea"/>
                <a:ea typeface="+mj-ea"/>
              </a:rPr>
              <a:t>1</a:t>
            </a:r>
            <a:r>
              <a:rPr lang="ja-JP" altLang="ja-JP" sz="2600" b="1" dirty="0" smtClean="0">
                <a:latin typeface="+mj-ea"/>
                <a:ea typeface="+mj-ea"/>
              </a:rPr>
              <a:t>期</a:t>
            </a:r>
            <a:r>
              <a:rPr lang="ja-JP" altLang="ja-JP" sz="2600" b="1" dirty="0">
                <a:latin typeface="+mj-ea"/>
                <a:ea typeface="+mj-ea"/>
              </a:rPr>
              <a:t>における仏独対立の背景―</a:t>
            </a:r>
            <a:r>
              <a:rPr lang="ja-JP" altLang="ja-JP" sz="2600" b="1" dirty="0" smtClean="0">
                <a:latin typeface="+mj-ea"/>
                <a:ea typeface="+mj-ea"/>
              </a:rPr>
              <a:t>―</a:t>
            </a:r>
            <a:r>
              <a:rPr lang="ja-JP" altLang="en-US" sz="2600" b="1" dirty="0" smtClean="0">
                <a:latin typeface="+mj-ea"/>
                <a:ea typeface="+mj-ea"/>
              </a:rPr>
              <a:t>対照的な</a:t>
            </a:r>
            <a:r>
              <a:rPr lang="ja-JP" altLang="ja-JP" sz="2600" b="1" dirty="0" smtClean="0">
                <a:latin typeface="+mj-ea"/>
                <a:ea typeface="+mj-ea"/>
              </a:rPr>
              <a:t>戦後</a:t>
            </a:r>
            <a:r>
              <a:rPr lang="ja-JP" altLang="ja-JP" sz="2600" b="1" dirty="0">
                <a:latin typeface="+mj-ea"/>
                <a:ea typeface="+mj-ea"/>
              </a:rPr>
              <a:t>経済政策</a:t>
            </a:r>
            <a:r>
              <a:rPr lang="ja-JP" altLang="ja-JP" sz="2600" b="1" dirty="0" smtClean="0">
                <a:latin typeface="+mj-ea"/>
                <a:ea typeface="+mj-ea"/>
              </a:rPr>
              <a:t>路線</a:t>
            </a:r>
            <a:endParaRPr lang="ja-JP" altLang="ja-JP" sz="26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sz="2600" dirty="0" smtClean="0"/>
              <a:t>       </a:t>
            </a:r>
            <a:r>
              <a:rPr lang="ja-JP" altLang="en-US" sz="2600" dirty="0" smtClean="0"/>
              <a:t>　　</a:t>
            </a:r>
            <a:r>
              <a:rPr lang="en-US" altLang="ja-JP" sz="2600" dirty="0" smtClean="0"/>
              <a:t> </a:t>
            </a:r>
            <a:r>
              <a:rPr lang="ja-JP" altLang="ja-JP" sz="2600" dirty="0" smtClean="0"/>
              <a:t>フランス</a:t>
            </a:r>
            <a:r>
              <a:rPr lang="ja-JP" altLang="ja-JP" sz="2600" dirty="0"/>
              <a:t>／国家主導（国有化と計画化）のケインズ主義的成長</a:t>
            </a:r>
            <a:r>
              <a:rPr lang="ja-JP" altLang="ja-JP" sz="2600" dirty="0" smtClean="0"/>
              <a:t>政策。雇用</a:t>
            </a:r>
            <a:r>
              <a:rPr lang="ja-JP" altLang="en-US" sz="2600" dirty="0" smtClean="0"/>
              <a:t>を</a:t>
            </a:r>
            <a:r>
              <a:rPr lang="ja-JP" altLang="ja-JP" sz="2600" dirty="0" smtClean="0"/>
              <a:t>優先。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en-US" altLang="ja-JP" sz="2600" dirty="0"/>
              <a:t> </a:t>
            </a:r>
            <a:r>
              <a:rPr lang="en-US" altLang="ja-JP" sz="2600" dirty="0" smtClean="0"/>
              <a:t>          </a:t>
            </a:r>
            <a:r>
              <a:rPr lang="ja-JP" altLang="en-US" sz="2600" dirty="0" smtClean="0"/>
              <a:t>　　　</a:t>
            </a:r>
            <a:r>
              <a:rPr lang="en-US" altLang="ja-JP" sz="2600" dirty="0" smtClean="0"/>
              <a:t>            </a:t>
            </a:r>
            <a:r>
              <a:rPr lang="ja-JP" altLang="en-US" sz="2600" dirty="0" smtClean="0"/>
              <a:t>弱いフラン。</a:t>
            </a:r>
            <a:r>
              <a:rPr lang="ja-JP" altLang="ja-JP" sz="2600" dirty="0" smtClean="0"/>
              <a:t>⇒</a:t>
            </a:r>
            <a:r>
              <a:rPr lang="ja-JP" altLang="ja-JP" sz="2600" dirty="0"/>
              <a:t>「調整可能な」世界固定</a:t>
            </a:r>
            <a:r>
              <a:rPr lang="ja-JP" altLang="ja-JP" sz="2600" dirty="0" smtClean="0"/>
              <a:t>相場制</a:t>
            </a:r>
            <a:r>
              <a:rPr lang="ja-JP" altLang="en-US" sz="2600" dirty="0" smtClean="0"/>
              <a:t>に</a:t>
            </a:r>
            <a:r>
              <a:rPr lang="ja-JP" altLang="en-US" sz="2600" dirty="0"/>
              <a:t>執着</a:t>
            </a:r>
            <a:r>
              <a:rPr lang="ja-JP" altLang="ja-JP" sz="2600" dirty="0" smtClean="0"/>
              <a:t>―</a:t>
            </a:r>
            <a:r>
              <a:rPr lang="ja-JP" altLang="ja-JP" sz="2600" dirty="0"/>
              <a:t>―国際収支</a:t>
            </a:r>
            <a:r>
              <a:rPr lang="ja-JP" altLang="ja-JP" sz="2600" dirty="0" smtClean="0"/>
              <a:t>の</a:t>
            </a:r>
            <a:endParaRPr lang="ja-JP" altLang="en-US" sz="2600" dirty="0" smtClean="0"/>
          </a:p>
          <a:p>
            <a:pPr marL="0" indent="0"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　　　　　　　　</a:t>
            </a:r>
            <a:r>
              <a:rPr lang="ja-JP" altLang="ja-JP" sz="2600" dirty="0" smtClean="0"/>
              <a:t>不均衡</a:t>
            </a:r>
            <a:r>
              <a:rPr lang="en-US" altLang="ja-JP" sz="2600" dirty="0" smtClean="0"/>
              <a:t> </a:t>
            </a:r>
            <a:r>
              <a:rPr lang="ja-JP" altLang="en-US" sz="2600" dirty="0"/>
              <a:t>は</a:t>
            </a:r>
            <a:r>
              <a:rPr lang="ja-JP" altLang="ja-JP" sz="2600" dirty="0" smtClean="0"/>
              <a:t>平価</a:t>
            </a:r>
            <a:r>
              <a:rPr lang="en-US" altLang="ja-JP" sz="2600" dirty="0" smtClean="0"/>
              <a:t> </a:t>
            </a:r>
            <a:r>
              <a:rPr lang="ja-JP" altLang="ja-JP" sz="2600" dirty="0" smtClean="0"/>
              <a:t>調整</a:t>
            </a:r>
            <a:r>
              <a:rPr lang="ja-JP" altLang="en-US" sz="2600" dirty="0"/>
              <a:t>で</a:t>
            </a:r>
            <a:r>
              <a:rPr lang="ja-JP" altLang="ja-JP" sz="2600" dirty="0" smtClean="0"/>
              <a:t>回復</a:t>
            </a:r>
            <a:r>
              <a:rPr lang="ja-JP" altLang="en-US" sz="2600" dirty="0" smtClean="0"/>
              <a:t>可能</a:t>
            </a:r>
            <a:r>
              <a:rPr lang="ja-JP" altLang="ja-JP" sz="2600" dirty="0" smtClean="0"/>
              <a:t>。</a:t>
            </a: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 smtClean="0"/>
          </a:p>
          <a:p>
            <a:pPr marL="0" indent="0">
              <a:buNone/>
            </a:pPr>
            <a:r>
              <a:rPr lang="en-US" altLang="ja-JP" sz="2600" dirty="0" smtClean="0"/>
              <a:t>           </a:t>
            </a:r>
            <a:r>
              <a:rPr lang="ja-JP" altLang="en-US" sz="2600" dirty="0" smtClean="0"/>
              <a:t>　</a:t>
            </a:r>
            <a:r>
              <a:rPr lang="en-US" altLang="ja-JP" sz="2600" dirty="0" smtClean="0"/>
              <a:t> </a:t>
            </a:r>
            <a:r>
              <a:rPr lang="ja-JP" altLang="ja-JP" sz="2600" dirty="0" smtClean="0"/>
              <a:t>ドイツ</a:t>
            </a:r>
            <a:r>
              <a:rPr lang="ja-JP" altLang="ja-JP" sz="2600" dirty="0"/>
              <a:t>／「社会的市場経済」（新自由主義の</a:t>
            </a:r>
            <a:r>
              <a:rPr lang="ja-JP" altLang="ja-JP" sz="2600" dirty="0" smtClean="0"/>
              <a:t>ドイツ</a:t>
            </a:r>
            <a:r>
              <a:rPr lang="ja-JP" altLang="en-US" sz="2600" dirty="0"/>
              <a:t>版</a:t>
            </a:r>
            <a:r>
              <a:rPr lang="ja-JP" altLang="ja-JP" sz="2600" dirty="0" smtClean="0"/>
              <a:t>）</a:t>
            </a:r>
            <a:r>
              <a:rPr lang="ja-JP" altLang="ja-JP" sz="2600" dirty="0"/>
              <a:t>。物価の安定を</a:t>
            </a:r>
            <a:r>
              <a:rPr lang="ja-JP" altLang="ja-JP" sz="2600" dirty="0" smtClean="0"/>
              <a:t>優先</a:t>
            </a:r>
            <a:r>
              <a:rPr lang="ja-JP" altLang="en-US" sz="2600" dirty="0"/>
              <a:t>。</a:t>
            </a:r>
            <a:r>
              <a:rPr lang="ja-JP" altLang="ja-JP" sz="2600" dirty="0" smtClean="0"/>
              <a:t>強いマ</a:t>
            </a:r>
            <a:endParaRPr lang="ja-JP" altLang="en-US" sz="2600" dirty="0" smtClean="0"/>
          </a:p>
          <a:p>
            <a:pPr marL="0" indent="0"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　　　　　　</a:t>
            </a:r>
            <a:r>
              <a:rPr lang="ja-JP" altLang="ja-JP" sz="2600" dirty="0" smtClean="0"/>
              <a:t>ルク</a:t>
            </a:r>
            <a:r>
              <a:rPr lang="ja-JP" altLang="ja-JP" sz="2600" dirty="0"/>
              <a:t>。短期資本の流入による輸入</a:t>
            </a:r>
            <a:r>
              <a:rPr lang="ja-JP" altLang="ja-JP" sz="2600" dirty="0" smtClean="0"/>
              <a:t>インフレ懸念</a:t>
            </a:r>
            <a:r>
              <a:rPr lang="ja-JP" altLang="ja-JP" sz="2600" dirty="0"/>
              <a:t>。⇒変動</a:t>
            </a:r>
            <a:r>
              <a:rPr lang="ja-JP" altLang="ja-JP" sz="2600" dirty="0" smtClean="0"/>
              <a:t>相場制</a:t>
            </a:r>
            <a:r>
              <a:rPr lang="ja-JP" altLang="en-US" sz="2600" dirty="0" smtClean="0"/>
              <a:t>を志向</a:t>
            </a:r>
            <a:r>
              <a:rPr lang="ja-JP" altLang="ja-JP" sz="2600" dirty="0" smtClean="0"/>
              <a:t>。</a:t>
            </a:r>
            <a:endParaRPr lang="ja-JP" altLang="ja-JP" sz="2600" dirty="0"/>
          </a:p>
          <a:p>
            <a:pPr marL="0" lvl="0" indent="0">
              <a:buNone/>
            </a:pPr>
            <a:endParaRPr lang="ja-JP" altLang="en-US" sz="2000" dirty="0"/>
          </a:p>
          <a:p>
            <a:pPr marL="0" lvl="0" indent="0">
              <a:buNone/>
            </a:pPr>
            <a:r>
              <a:rPr lang="ja-JP" altLang="en-US" sz="2100" dirty="0">
                <a:latin typeface="+mj-ea"/>
                <a:ea typeface="+mj-ea"/>
              </a:rPr>
              <a:t> </a:t>
            </a:r>
            <a:r>
              <a:rPr lang="ja-JP" altLang="en-US" sz="2100" dirty="0" smtClean="0">
                <a:latin typeface="+mj-ea"/>
                <a:ea typeface="+mj-ea"/>
              </a:rPr>
              <a:t>                  </a:t>
            </a:r>
            <a:r>
              <a:rPr lang="ja-JP" altLang="ja-JP" sz="2100" dirty="0" smtClean="0">
                <a:latin typeface="+mj-ea"/>
                <a:ea typeface="+mj-ea"/>
              </a:rPr>
              <a:t>新自由</a:t>
            </a:r>
            <a:r>
              <a:rPr lang="ja-JP" altLang="ja-JP" sz="2100" dirty="0">
                <a:latin typeface="+mj-ea"/>
                <a:ea typeface="+mj-ea"/>
              </a:rPr>
              <a:t>主義の実用的な定義。</a:t>
            </a:r>
            <a:endParaRPr lang="en-US" altLang="ja-JP" sz="21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sz="2100" dirty="0">
                <a:latin typeface="+mn-ea"/>
              </a:rPr>
              <a:t>           </a:t>
            </a:r>
            <a:r>
              <a:rPr lang="en-US" altLang="ja-JP" sz="2100" dirty="0" smtClean="0">
                <a:latin typeface="+mn-ea"/>
              </a:rPr>
              <a:t>           </a:t>
            </a:r>
            <a:r>
              <a:rPr lang="ja-JP" altLang="en-US" sz="2100" dirty="0" smtClean="0">
                <a:latin typeface="+mn-ea"/>
              </a:rPr>
              <a:t>－ </a:t>
            </a:r>
            <a:r>
              <a:rPr lang="ja-JP" altLang="ja-JP" sz="2100" dirty="0">
                <a:latin typeface="+mn-ea"/>
              </a:rPr>
              <a:t>社会主義とケインズ主義の</a:t>
            </a:r>
            <a:r>
              <a:rPr lang="ja-JP" altLang="en-US" sz="2100" dirty="0">
                <a:latin typeface="+mn-ea"/>
              </a:rPr>
              <a:t>挑戦</a:t>
            </a:r>
            <a:r>
              <a:rPr lang="ja-JP" altLang="ja-JP" sz="2100" dirty="0">
                <a:latin typeface="+mn-ea"/>
              </a:rPr>
              <a:t>をうけて刷新された自由主義の流れ。</a:t>
            </a:r>
            <a:r>
              <a:rPr lang="ja-JP" altLang="ja-JP" sz="2100" u="sng" dirty="0">
                <a:latin typeface="+mn-ea"/>
              </a:rPr>
              <a:t>国家</a:t>
            </a:r>
            <a:r>
              <a:rPr lang="ja-JP" altLang="ja-JP" sz="2100" u="sng" dirty="0" smtClean="0">
                <a:latin typeface="+mn-ea"/>
              </a:rPr>
              <a:t>の果たす</a:t>
            </a:r>
            <a:r>
              <a:rPr lang="ja-JP" altLang="ja-JP" sz="2100" u="sng" dirty="0">
                <a:latin typeface="+mn-ea"/>
              </a:rPr>
              <a:t>役割</a:t>
            </a:r>
            <a:r>
              <a:rPr lang="ja-JP" altLang="ja-JP" sz="2100" dirty="0" smtClean="0">
                <a:latin typeface="+mn-ea"/>
              </a:rPr>
              <a:t>に</a:t>
            </a:r>
            <a:endParaRPr lang="en-US" altLang="ja-JP" sz="21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2100" dirty="0">
                <a:latin typeface="+mn-ea"/>
              </a:rPr>
              <a:t> </a:t>
            </a:r>
            <a:r>
              <a:rPr lang="en-US" altLang="ja-JP" sz="2100" dirty="0" smtClean="0">
                <a:latin typeface="+mn-ea"/>
              </a:rPr>
              <a:t>                         </a:t>
            </a:r>
            <a:r>
              <a:rPr lang="ja-JP" altLang="en-US" sz="2100" dirty="0" smtClean="0">
                <a:latin typeface="+mn-ea"/>
              </a:rPr>
              <a:t> </a:t>
            </a:r>
            <a:r>
              <a:rPr lang="ja-JP" altLang="ja-JP" sz="2100" u="sng" dirty="0" smtClean="0">
                <a:latin typeface="+mn-ea"/>
              </a:rPr>
              <a:t>特別</a:t>
            </a:r>
            <a:r>
              <a:rPr lang="ja-JP" altLang="ja-JP" sz="2100" u="sng" dirty="0">
                <a:latin typeface="+mn-ea"/>
              </a:rPr>
              <a:t>な意義を認める</a:t>
            </a:r>
            <a:r>
              <a:rPr lang="ja-JP" altLang="ja-JP" sz="2100" dirty="0">
                <a:latin typeface="+mn-ea"/>
              </a:rPr>
              <a:t>。</a:t>
            </a:r>
            <a:endParaRPr lang="en-US" altLang="ja-JP" sz="2100" dirty="0">
              <a:latin typeface="+mn-ea"/>
            </a:endParaRPr>
          </a:p>
          <a:p>
            <a:pPr marL="0" indent="0">
              <a:buNone/>
            </a:pPr>
            <a:r>
              <a:rPr lang="ja-JP" altLang="en-US" sz="2100" dirty="0">
                <a:latin typeface="+mn-ea"/>
              </a:rPr>
              <a:t>　　　　　 </a:t>
            </a:r>
            <a:r>
              <a:rPr lang="ja-JP" altLang="en-US" sz="2100" dirty="0" smtClean="0">
                <a:latin typeface="+mn-ea"/>
              </a:rPr>
              <a:t>　        － </a:t>
            </a:r>
            <a:r>
              <a:rPr lang="ja-JP" altLang="ja-JP" sz="2100" dirty="0">
                <a:latin typeface="+mn-ea"/>
              </a:rPr>
              <a:t>物価の安定を最優先の課題とみなし、</a:t>
            </a:r>
            <a:r>
              <a:rPr lang="ja-JP" altLang="ja-JP" sz="2100" u="sng" dirty="0">
                <a:latin typeface="+mn-ea"/>
              </a:rPr>
              <a:t>雇用を優先すべき社会目標から外す</a:t>
            </a:r>
            <a:r>
              <a:rPr lang="ja-JP" altLang="ja-JP" sz="2100" dirty="0">
                <a:latin typeface="+mn-ea"/>
              </a:rPr>
              <a:t>。</a:t>
            </a:r>
            <a:endParaRPr lang="ja-JP" altLang="en-US" sz="2100" dirty="0">
              <a:latin typeface="+mn-ea"/>
            </a:endParaRPr>
          </a:p>
          <a:p>
            <a:pPr marL="0" indent="0">
              <a:buNone/>
            </a:pPr>
            <a:r>
              <a:rPr lang="ja-JP" altLang="en-US" sz="2100" dirty="0">
                <a:latin typeface="+mn-ea"/>
              </a:rPr>
              <a:t>　　　　　 </a:t>
            </a:r>
            <a:r>
              <a:rPr lang="ja-JP" altLang="en-US" sz="2100" dirty="0" smtClean="0">
                <a:latin typeface="+mn-ea"/>
              </a:rPr>
              <a:t>          － </a:t>
            </a:r>
            <a:r>
              <a:rPr lang="ja-JP" altLang="ja-JP" sz="2100" u="sng" dirty="0">
                <a:latin typeface="+mn-ea"/>
              </a:rPr>
              <a:t>社会（労働組合）との対話ないし協調を重視するタイプ（社会的市場経済）と</a:t>
            </a:r>
            <a:r>
              <a:rPr lang="ja-JP" altLang="ja-JP" sz="2100" u="sng" dirty="0" smtClean="0">
                <a:latin typeface="+mn-ea"/>
              </a:rPr>
              <a:t>、それ</a:t>
            </a:r>
            <a:r>
              <a:rPr lang="ja-JP" altLang="ja-JP" sz="2100" u="sng" dirty="0">
                <a:latin typeface="+mn-ea"/>
              </a:rPr>
              <a:t>を不要と</a:t>
            </a:r>
            <a:r>
              <a:rPr lang="ja-JP" altLang="ja-JP" sz="2100" u="sng" dirty="0" smtClean="0">
                <a:latin typeface="+mn-ea"/>
              </a:rPr>
              <a:t>見る</a:t>
            </a:r>
            <a:endParaRPr lang="ja-JP" altLang="en-US" sz="2100" u="sng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100" dirty="0">
                <a:latin typeface="+mn-ea"/>
              </a:rPr>
              <a:t>　</a:t>
            </a:r>
            <a:r>
              <a:rPr lang="ja-JP" altLang="en-US" sz="2100" dirty="0" smtClean="0">
                <a:latin typeface="+mn-ea"/>
              </a:rPr>
              <a:t>　　　　　　　       　</a:t>
            </a:r>
            <a:r>
              <a:rPr lang="ja-JP" altLang="ja-JP" sz="2100" u="sng" dirty="0" smtClean="0">
                <a:latin typeface="+mn-ea"/>
              </a:rPr>
              <a:t>タイプ</a:t>
            </a:r>
            <a:r>
              <a:rPr lang="ja-JP" altLang="ja-JP" sz="2100" dirty="0">
                <a:latin typeface="+mn-ea"/>
              </a:rPr>
              <a:t>がある。</a:t>
            </a:r>
            <a:endParaRPr lang="ja-JP" altLang="en-US" sz="2100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ja-JP" altLang="en-US" sz="2000" dirty="0"/>
              <a:t>　</a:t>
            </a:r>
            <a:endParaRPr lang="ja-JP" altLang="en-US" sz="22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200" dirty="0">
                <a:latin typeface="+mn-ea"/>
              </a:rPr>
              <a:t>　</a:t>
            </a:r>
            <a:r>
              <a:rPr lang="ja-JP" altLang="en-US" sz="2200" dirty="0" smtClean="0">
                <a:latin typeface="+mn-ea"/>
              </a:rPr>
              <a:t>　 　      </a:t>
            </a:r>
            <a:r>
              <a:rPr lang="en-US" altLang="ja-JP" sz="2600" dirty="0" smtClean="0">
                <a:latin typeface="+mn-ea"/>
              </a:rPr>
              <a:t>1971</a:t>
            </a:r>
            <a:r>
              <a:rPr lang="ja-JP" altLang="en-US" sz="2600" dirty="0" smtClean="0">
                <a:latin typeface="+mn-ea"/>
              </a:rPr>
              <a:t>春、経済政策路線</a:t>
            </a:r>
            <a:r>
              <a:rPr lang="ja-JP" altLang="en-US" sz="2600" dirty="0">
                <a:latin typeface="+mn-ea"/>
              </a:rPr>
              <a:t>に</a:t>
            </a:r>
            <a:r>
              <a:rPr lang="ja-JP" altLang="en-US" sz="2600" dirty="0" smtClean="0">
                <a:latin typeface="+mn-ea"/>
              </a:rPr>
              <a:t>大きな違いを残したまま仏独は妥協</a:t>
            </a:r>
            <a:r>
              <a:rPr lang="ja-JP" altLang="ja-JP" sz="2600" dirty="0" smtClean="0">
                <a:latin typeface="+mn-ea"/>
              </a:rPr>
              <a:t>―</a:t>
            </a:r>
            <a:r>
              <a:rPr lang="ja-JP" altLang="ja-JP" sz="2600" dirty="0">
                <a:latin typeface="+mn-ea"/>
              </a:rPr>
              <a:t>―</a:t>
            </a:r>
            <a:r>
              <a:rPr lang="en-US" altLang="ja-JP" sz="2600" dirty="0">
                <a:latin typeface="+mn-ea"/>
              </a:rPr>
              <a:t>3</a:t>
            </a:r>
            <a:r>
              <a:rPr lang="ja-JP" altLang="ja-JP" sz="2600" dirty="0">
                <a:latin typeface="+mn-ea"/>
              </a:rPr>
              <a:t>段階から</a:t>
            </a:r>
            <a:r>
              <a:rPr lang="ja-JP" altLang="ja-JP" sz="2600" dirty="0" smtClean="0">
                <a:latin typeface="+mn-ea"/>
              </a:rPr>
              <a:t>なる</a:t>
            </a:r>
            <a:endParaRPr lang="ja-JP" altLang="en-US" sz="26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600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　　　　 </a:t>
            </a:r>
            <a:r>
              <a:rPr lang="ja-JP" altLang="ja-JP" sz="2600" dirty="0" smtClean="0">
                <a:latin typeface="+mn-ea"/>
              </a:rPr>
              <a:t>経済通貨同盟の第</a:t>
            </a:r>
            <a:r>
              <a:rPr lang="en-US" altLang="ja-JP" sz="2600" dirty="0" smtClean="0">
                <a:latin typeface="+mn-ea"/>
              </a:rPr>
              <a:t>1</a:t>
            </a:r>
            <a:r>
              <a:rPr lang="ja-JP" altLang="ja-JP" sz="2600" dirty="0" smtClean="0">
                <a:latin typeface="+mn-ea"/>
              </a:rPr>
              <a:t>段階</a:t>
            </a:r>
            <a:r>
              <a:rPr lang="ja-JP" altLang="en-US" sz="2600" dirty="0" smtClean="0">
                <a:latin typeface="+mn-ea"/>
              </a:rPr>
              <a:t>だけ</a:t>
            </a:r>
            <a:r>
              <a:rPr lang="ja-JP" altLang="en-US" sz="2600" dirty="0">
                <a:latin typeface="+mn-ea"/>
              </a:rPr>
              <a:t>に</a:t>
            </a:r>
            <a:r>
              <a:rPr lang="ja-JP" altLang="en-US" sz="2600" dirty="0" smtClean="0">
                <a:latin typeface="+mn-ea"/>
              </a:rPr>
              <a:t>責任を</a:t>
            </a:r>
            <a:r>
              <a:rPr lang="ja-JP" altLang="ja-JP" sz="2600" dirty="0" smtClean="0">
                <a:latin typeface="+mn-ea"/>
              </a:rPr>
              <a:t>負う。第</a:t>
            </a:r>
            <a:r>
              <a:rPr lang="en-US" altLang="ja-JP" sz="2600" dirty="0">
                <a:latin typeface="+mn-ea"/>
              </a:rPr>
              <a:t>2</a:t>
            </a:r>
            <a:r>
              <a:rPr lang="ja-JP" altLang="ja-JP" sz="2600" dirty="0" smtClean="0">
                <a:latin typeface="+mn-ea"/>
              </a:rPr>
              <a:t>段階</a:t>
            </a:r>
            <a:r>
              <a:rPr lang="ja-JP" altLang="ja-JP" sz="2600" dirty="0">
                <a:latin typeface="+mn-ea"/>
              </a:rPr>
              <a:t>以降は</a:t>
            </a:r>
            <a:r>
              <a:rPr lang="ja-JP" altLang="ja-JP" sz="2600" dirty="0" smtClean="0">
                <a:latin typeface="+mn-ea"/>
              </a:rPr>
              <a:t>ペンディン</a:t>
            </a:r>
            <a:r>
              <a:rPr lang="ja-JP" altLang="en-US" sz="2600" dirty="0" smtClean="0">
                <a:latin typeface="+mn-ea"/>
              </a:rPr>
              <a:t>グ。</a:t>
            </a:r>
            <a:endParaRPr lang="ja-JP" altLang="ja-JP" sz="2600" dirty="0">
              <a:latin typeface="+mn-ea"/>
            </a:endParaRPr>
          </a:p>
          <a:p>
            <a:pPr marL="0" indent="0">
              <a:buNone/>
            </a:pPr>
            <a:endParaRPr lang="ja-JP" altLang="ja-JP" sz="2600" b="1" dirty="0" smtClean="0"/>
          </a:p>
          <a:p>
            <a:endParaRPr lang="ja-JP" altLang="ja-JP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lang="ja-JP" altLang="en-US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18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525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600" dirty="0" smtClean="0"/>
              <a:t> </a:t>
            </a:r>
            <a:r>
              <a:rPr lang="ja-JP" altLang="en-US" sz="2400" dirty="0" smtClean="0">
                <a:latin typeface="+mj-ea"/>
                <a:ea typeface="+mj-ea"/>
              </a:rPr>
              <a:t>ＩＩ　</a:t>
            </a:r>
            <a:r>
              <a:rPr lang="en-US" altLang="ja-JP" sz="2400" dirty="0" smtClean="0">
                <a:latin typeface="+mj-ea"/>
                <a:ea typeface="+mj-ea"/>
              </a:rPr>
              <a:t> </a:t>
            </a:r>
            <a:r>
              <a:rPr lang="ja-JP" altLang="en-US" sz="2400" dirty="0" smtClean="0">
                <a:latin typeface="+mj-ea"/>
                <a:ea typeface="+mj-ea"/>
              </a:rPr>
              <a:t>欧州</a:t>
            </a:r>
            <a:r>
              <a:rPr lang="ja-JP" altLang="en-US" sz="2400" dirty="0">
                <a:latin typeface="+mj-ea"/>
                <a:ea typeface="+mj-ea"/>
              </a:rPr>
              <a:t>変動幅</a:t>
            </a:r>
            <a:r>
              <a:rPr lang="ja-JP" altLang="en-US" sz="2400" dirty="0" smtClean="0">
                <a:latin typeface="+mj-ea"/>
                <a:ea typeface="+mj-ea"/>
              </a:rPr>
              <a:t>制度（スネイク、ＥＭＳ）の運営</a:t>
            </a:r>
            <a:r>
              <a:rPr lang="en-US" altLang="ja-JP" sz="2400" dirty="0" smtClean="0">
                <a:latin typeface="+mj-ea"/>
                <a:ea typeface="+mj-ea"/>
              </a:rPr>
              <a:t>――</a:t>
            </a:r>
            <a:r>
              <a:rPr lang="ja-JP" altLang="en-US" sz="2400" dirty="0">
                <a:latin typeface="+mj-ea"/>
                <a:ea typeface="+mj-ea"/>
              </a:rPr>
              <a:t>制度</a:t>
            </a:r>
            <a:r>
              <a:rPr lang="ja-JP" altLang="en-US" sz="2400" dirty="0" smtClean="0">
                <a:latin typeface="+mj-ea"/>
                <a:ea typeface="+mj-ea"/>
              </a:rPr>
              <a:t>の</a:t>
            </a:r>
            <a:r>
              <a:rPr lang="ja-JP" altLang="en-US" sz="2400" dirty="0">
                <a:latin typeface="+mj-ea"/>
                <a:ea typeface="+mj-ea"/>
              </a:rPr>
              <a:t>緊張</a:t>
            </a:r>
            <a:r>
              <a:rPr lang="ja-JP" altLang="en-US" sz="2400" dirty="0" smtClean="0">
                <a:latin typeface="+mj-ea"/>
                <a:ea typeface="+mj-ea"/>
              </a:rPr>
              <a:t>と対処法</a:t>
            </a: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2000" dirty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     </a:t>
            </a:r>
            <a:r>
              <a:rPr lang="ja-JP" altLang="ja-JP" sz="2000" dirty="0" smtClean="0">
                <a:latin typeface="+mn-ea"/>
              </a:rPr>
              <a:t>スネイク</a:t>
            </a:r>
            <a:r>
              <a:rPr lang="ja-JP" altLang="ja-JP" sz="2000" dirty="0">
                <a:latin typeface="+mn-ea"/>
              </a:rPr>
              <a:t>も為替機構としての</a:t>
            </a:r>
            <a:r>
              <a:rPr lang="en-US" altLang="ja-JP" sz="2000" dirty="0">
                <a:latin typeface="+mn-ea"/>
              </a:rPr>
              <a:t>EMS</a:t>
            </a:r>
            <a:r>
              <a:rPr lang="ja-JP" altLang="ja-JP" sz="2000" dirty="0">
                <a:latin typeface="+mn-ea"/>
              </a:rPr>
              <a:t>も、ともに</a:t>
            </a:r>
            <a:r>
              <a:rPr lang="en-US" altLang="ja-JP" sz="2000" dirty="0">
                <a:latin typeface="+mn-ea"/>
              </a:rPr>
              <a:t>2.25%</a:t>
            </a:r>
            <a:r>
              <a:rPr lang="ja-JP" altLang="ja-JP" sz="2000" dirty="0" smtClean="0">
                <a:latin typeface="+mn-ea"/>
              </a:rPr>
              <a:t>の</a:t>
            </a:r>
            <a:r>
              <a:rPr lang="ja-JP" altLang="en-US" sz="2000" dirty="0">
                <a:latin typeface="+mn-ea"/>
              </a:rPr>
              <a:t>欧州</a:t>
            </a:r>
            <a:r>
              <a:rPr lang="ja-JP" altLang="ja-JP" sz="2000" dirty="0" smtClean="0">
                <a:latin typeface="+mn-ea"/>
              </a:rPr>
              <a:t>変動幅</a:t>
            </a:r>
            <a:r>
              <a:rPr lang="ja-JP" altLang="en-US" sz="2000" dirty="0" smtClean="0">
                <a:latin typeface="+mn-ea"/>
              </a:rPr>
              <a:t>を採用</a:t>
            </a:r>
            <a:r>
              <a:rPr lang="ja-JP" altLang="ja-JP" sz="2000" dirty="0" smtClean="0">
                <a:latin typeface="+mn-ea"/>
              </a:rPr>
              <a:t>。</a:t>
            </a:r>
            <a:r>
              <a:rPr lang="ja-JP" altLang="en-US" sz="2000" dirty="0" smtClean="0">
                <a:latin typeface="+mn-ea"/>
              </a:rPr>
              <a:t>その大枠は</a:t>
            </a:r>
            <a:r>
              <a:rPr lang="ja-JP" altLang="ja-JP" sz="2000" dirty="0" smtClean="0">
                <a:latin typeface="+mn-ea"/>
              </a:rPr>
              <a:t>パリ</a:t>
            </a:r>
            <a:endParaRPr lang="ja-JP" altLang="en-US" sz="20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  </a:t>
            </a:r>
            <a:r>
              <a:rPr lang="ja-JP" altLang="ja-JP" sz="2000" dirty="0" smtClean="0">
                <a:latin typeface="+mn-ea"/>
              </a:rPr>
              <a:t>ティー・グリッド</a:t>
            </a:r>
            <a:r>
              <a:rPr lang="ja-JP" altLang="en-US" sz="2000" dirty="0" smtClean="0">
                <a:latin typeface="+mn-ea"/>
              </a:rPr>
              <a:t>方式</a:t>
            </a:r>
            <a:r>
              <a:rPr lang="ja-JP" altLang="ja-JP" sz="2000" dirty="0" smtClean="0">
                <a:latin typeface="+mn-ea"/>
              </a:rPr>
              <a:t>に</a:t>
            </a:r>
            <a:r>
              <a:rPr lang="ja-JP" altLang="ja-JP" sz="2000" dirty="0">
                <a:latin typeface="+mn-ea"/>
              </a:rPr>
              <a:t>よる為替介入で</a:t>
            </a:r>
            <a:r>
              <a:rPr lang="ja-JP" altLang="ja-JP" sz="2000" dirty="0" smtClean="0">
                <a:latin typeface="+mn-ea"/>
              </a:rPr>
              <a:t>支えられ</a:t>
            </a:r>
            <a:r>
              <a:rPr lang="ja-JP" altLang="en-US" sz="2000" dirty="0" smtClean="0">
                <a:latin typeface="+mn-ea"/>
              </a:rPr>
              <a:t>てい</a:t>
            </a:r>
            <a:r>
              <a:rPr lang="ja-JP" altLang="en-US" sz="2000" dirty="0">
                <a:latin typeface="+mn-ea"/>
              </a:rPr>
              <a:t>る</a:t>
            </a:r>
            <a:r>
              <a:rPr lang="ja-JP" altLang="ja-JP" sz="2000" dirty="0" smtClean="0">
                <a:latin typeface="+mn-ea"/>
              </a:rPr>
              <a:t>。</a:t>
            </a:r>
            <a:endParaRPr lang="ja-JP" altLang="en-US" sz="2000" dirty="0" smtClean="0">
              <a:latin typeface="+mn-ea"/>
            </a:endParaRPr>
          </a:p>
          <a:p>
            <a:pPr marL="0" indent="0">
              <a:buNone/>
            </a:pPr>
            <a:r>
              <a:rPr kumimoji="0" lang="ja-JP" altLang="en-US" sz="2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kumimoji="0" lang="ja-JP" altLang="en-US" sz="2000" dirty="0" smtClean="0">
                <a:latin typeface="+mn-ea"/>
                <a:cs typeface="Times New Roman" panose="02020603050405020304" pitchFamily="18" charset="0"/>
              </a:rPr>
              <a:t>　　</a:t>
            </a:r>
            <a:r>
              <a:rPr kumimoji="0" lang="ja-JP" altLang="ja-JP" sz="2000" dirty="0" smtClean="0">
                <a:latin typeface="+mn-ea"/>
                <a:cs typeface="Times New Roman" panose="02020603050405020304" pitchFamily="18" charset="0"/>
              </a:rPr>
              <a:t>この制度</a:t>
            </a:r>
            <a:r>
              <a:rPr kumimoji="0" lang="ja-JP" altLang="en-US" sz="20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kumimoji="0" lang="ja-JP" altLang="ja-JP" sz="2000" dirty="0" smtClean="0">
                <a:latin typeface="+mn-ea"/>
                <a:cs typeface="Times New Roman" panose="02020603050405020304" pitchFamily="18" charset="0"/>
              </a:rPr>
              <a:t>安定は</a:t>
            </a:r>
            <a:r>
              <a:rPr kumimoji="0" lang="ja-JP" altLang="en-US" sz="2000" dirty="0" smtClean="0">
                <a:latin typeface="+mn-ea"/>
                <a:cs typeface="Times New Roman" panose="02020603050405020304" pitchFamily="18" charset="0"/>
              </a:rPr>
              <a:t>、次の</a:t>
            </a:r>
            <a:r>
              <a:rPr kumimoji="0" lang="en-US" altLang="ja-JP" sz="2000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kumimoji="0" lang="ja-JP" altLang="en-US" sz="2000" dirty="0" err="1" smtClean="0">
                <a:latin typeface="+mn-ea"/>
                <a:cs typeface="Times New Roman" panose="02020603050405020304" pitchFamily="18" charset="0"/>
              </a:rPr>
              <a:t>つの</a:t>
            </a:r>
            <a:r>
              <a:rPr kumimoji="0" lang="ja-JP" altLang="en-US" sz="2000" dirty="0" smtClean="0">
                <a:latin typeface="+mn-ea"/>
                <a:cs typeface="Times New Roman" panose="02020603050405020304" pitchFamily="18" charset="0"/>
              </a:rPr>
              <a:t>原因から生じる緊張の緩和にかかって</a:t>
            </a:r>
            <a:r>
              <a:rPr kumimoji="0" lang="ja-JP" altLang="en-US" sz="2000" dirty="0">
                <a:latin typeface="+mn-ea"/>
                <a:cs typeface="Times New Roman" panose="02020603050405020304" pitchFamily="18" charset="0"/>
              </a:rPr>
              <a:t>いた。①ドル</a:t>
            </a:r>
            <a:r>
              <a:rPr kumimoji="0" lang="ja-JP" altLang="en-US" sz="2000" dirty="0" smtClean="0">
                <a:latin typeface="+mn-ea"/>
                <a:cs typeface="Times New Roman" panose="02020603050405020304" pitchFamily="18" charset="0"/>
              </a:rPr>
              <a:t>相場</a:t>
            </a:r>
            <a:endParaRPr kumimoji="0" lang="en-US" altLang="ja-JP" sz="20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0" lang="en-US" altLang="ja-JP" sz="2000" dirty="0">
                <a:latin typeface="+mn-ea"/>
                <a:cs typeface="Times New Roman" panose="02020603050405020304" pitchFamily="18" charset="0"/>
              </a:rPr>
              <a:t> </a:t>
            </a:r>
            <a:r>
              <a:rPr kumimoji="0" lang="en-US" altLang="ja-JP" sz="2000" dirty="0" smtClean="0">
                <a:latin typeface="+mn-ea"/>
                <a:cs typeface="Times New Roman" panose="02020603050405020304" pitchFamily="18" charset="0"/>
              </a:rPr>
              <a:t>     </a:t>
            </a:r>
            <a:r>
              <a:rPr kumimoji="0" lang="ja-JP" altLang="en-US" sz="2000" dirty="0" smtClean="0">
                <a:latin typeface="+mn-ea"/>
                <a:cs typeface="Times New Roman" panose="02020603050405020304" pitchFamily="18" charset="0"/>
              </a:rPr>
              <a:t>の変動</a:t>
            </a:r>
            <a:r>
              <a:rPr kumimoji="0" lang="ja-JP" altLang="en-US" sz="2000" dirty="0">
                <a:latin typeface="+mn-ea"/>
                <a:cs typeface="Times New Roman" panose="02020603050405020304" pitchFamily="18" charset="0"/>
              </a:rPr>
              <a:t>。</a:t>
            </a:r>
            <a:r>
              <a:rPr kumimoji="0" lang="ja-JP" altLang="en-US" sz="2000" dirty="0" smtClean="0">
                <a:latin typeface="+mn-ea"/>
                <a:cs typeface="Times New Roman" panose="02020603050405020304" pitchFamily="18" charset="0"/>
              </a:rPr>
              <a:t>②欧州諸国の経済政策の乖離。</a:t>
            </a:r>
            <a:endParaRPr kumimoji="0" lang="ja-JP" altLang="en-US" sz="4400" dirty="0" smtClean="0">
              <a:latin typeface="+mn-ea"/>
            </a:endParaRPr>
          </a:p>
          <a:p>
            <a:pPr marL="0" indent="0">
              <a:buNone/>
            </a:pPr>
            <a:endParaRPr lang="ja-JP" altLang="en-US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b="1" dirty="0" smtClean="0">
                <a:latin typeface="+mj-ea"/>
                <a:ea typeface="+mj-ea"/>
              </a:rPr>
              <a:t>　</a:t>
            </a:r>
            <a:r>
              <a:rPr lang="en-US" altLang="ja-JP" sz="2000" b="1" dirty="0" smtClean="0">
                <a:latin typeface="+mj-ea"/>
                <a:ea typeface="+mj-ea"/>
              </a:rPr>
              <a:t>1.</a:t>
            </a:r>
            <a:r>
              <a:rPr lang="ja-JP" altLang="en-US" sz="2000" b="1" dirty="0" smtClean="0">
                <a:latin typeface="+mj-ea"/>
                <a:ea typeface="+mj-ea"/>
              </a:rPr>
              <a:t>　緊張要因－－①ドル相場の変動</a:t>
            </a:r>
          </a:p>
          <a:p>
            <a:pPr marL="0" indent="0">
              <a:buNone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ja-JP" altLang="en-US" sz="2000" b="1" dirty="0" smtClean="0">
                <a:latin typeface="+mj-ea"/>
                <a:ea typeface="+mj-ea"/>
              </a:rPr>
              <a:t>　　</a:t>
            </a:r>
            <a:r>
              <a:rPr lang="en-US" altLang="ja-JP" sz="2000" b="1" dirty="0">
                <a:latin typeface="+mj-ea"/>
                <a:ea typeface="+mj-ea"/>
              </a:rPr>
              <a:t> </a:t>
            </a:r>
            <a:r>
              <a:rPr lang="ja-JP" altLang="ja-JP" sz="2000" dirty="0">
                <a:latin typeface="+mn-ea"/>
              </a:rPr>
              <a:t>欧州諸国の</a:t>
            </a:r>
            <a:r>
              <a:rPr lang="ja-JP" altLang="ja-JP" sz="2000" dirty="0" smtClean="0">
                <a:latin typeface="+mn-ea"/>
              </a:rPr>
              <a:t>貿易</a:t>
            </a:r>
            <a:r>
              <a:rPr lang="ja-JP" altLang="en-US" sz="2000" dirty="0">
                <a:latin typeface="+mn-ea"/>
              </a:rPr>
              <a:t>は</a:t>
            </a:r>
            <a:r>
              <a:rPr lang="ja-JP" altLang="ja-JP" sz="2000" dirty="0" smtClean="0">
                <a:latin typeface="+mn-ea"/>
              </a:rPr>
              <a:t>ドル決済分</a:t>
            </a:r>
            <a:r>
              <a:rPr lang="ja-JP" altLang="en-US" sz="2000" dirty="0" smtClean="0">
                <a:latin typeface="+mn-ea"/>
              </a:rPr>
              <a:t>の</a:t>
            </a:r>
            <a:r>
              <a:rPr lang="ja-JP" altLang="en-US" sz="2000" dirty="0">
                <a:latin typeface="+mn-ea"/>
              </a:rPr>
              <a:t>割合</a:t>
            </a:r>
            <a:r>
              <a:rPr lang="ja-JP" altLang="ja-JP" sz="2000" dirty="0" smtClean="0">
                <a:latin typeface="+mn-ea"/>
              </a:rPr>
              <a:t>が</a:t>
            </a:r>
            <a:r>
              <a:rPr lang="ja-JP" altLang="ja-JP" sz="2000" dirty="0">
                <a:latin typeface="+mn-ea"/>
              </a:rPr>
              <a:t>大きく（共同体全体で約</a:t>
            </a:r>
            <a:r>
              <a:rPr lang="en-US" altLang="ja-JP" sz="2000" dirty="0">
                <a:latin typeface="+mn-ea"/>
              </a:rPr>
              <a:t>50%</a:t>
            </a:r>
            <a:r>
              <a:rPr lang="ja-JP" altLang="ja-JP" sz="2000" dirty="0">
                <a:latin typeface="+mn-ea"/>
              </a:rPr>
              <a:t>）、しかも貿易</a:t>
            </a:r>
            <a:r>
              <a:rPr lang="ja-JP" altLang="ja-JP" sz="2000" dirty="0" smtClean="0">
                <a:latin typeface="+mn-ea"/>
              </a:rPr>
              <a:t>の</a:t>
            </a:r>
            <a:endParaRPr lang="ja-JP" altLang="en-US" sz="20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　 </a:t>
            </a:r>
            <a:r>
              <a:rPr lang="ja-JP" altLang="ja-JP" sz="2000" dirty="0" smtClean="0">
                <a:latin typeface="+mn-ea"/>
              </a:rPr>
              <a:t>地理的分布</a:t>
            </a:r>
            <a:r>
              <a:rPr lang="ja-JP" altLang="ja-JP" sz="2000" dirty="0">
                <a:latin typeface="+mn-ea"/>
              </a:rPr>
              <a:t>は国ごとに異なって</a:t>
            </a:r>
            <a:r>
              <a:rPr lang="ja-JP" altLang="ja-JP" sz="2000" dirty="0" smtClean="0">
                <a:latin typeface="+mn-ea"/>
              </a:rPr>
              <a:t>いた</a:t>
            </a:r>
            <a:r>
              <a:rPr lang="ja-JP" altLang="en-US" sz="2000" dirty="0" smtClean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　　　　⇒ </a:t>
            </a:r>
            <a:r>
              <a:rPr lang="ja-JP" altLang="ja-JP" sz="2000" dirty="0" smtClean="0">
                <a:latin typeface="+mn-ea"/>
              </a:rPr>
              <a:t>ドル</a:t>
            </a:r>
            <a:r>
              <a:rPr lang="ja-JP" altLang="ja-JP" sz="2000" dirty="0">
                <a:latin typeface="+mn-ea"/>
              </a:rPr>
              <a:t>の変動は域内の為替関係</a:t>
            </a:r>
            <a:r>
              <a:rPr lang="ja-JP" altLang="ja-JP" sz="2000" dirty="0" smtClean="0">
                <a:latin typeface="+mn-ea"/>
              </a:rPr>
              <a:t>を緊張</a:t>
            </a:r>
            <a:r>
              <a:rPr lang="ja-JP" altLang="ja-JP" sz="2000" dirty="0">
                <a:latin typeface="+mn-ea"/>
              </a:rPr>
              <a:t>させる</a:t>
            </a:r>
            <a:r>
              <a:rPr lang="ja-JP" altLang="ja-JP" sz="2000" dirty="0" smtClean="0">
                <a:latin typeface="+mn-ea"/>
              </a:rPr>
              <a:t>。</a:t>
            </a:r>
            <a:endParaRPr lang="en-US" altLang="ja-JP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2000" dirty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       </a:t>
            </a:r>
            <a:r>
              <a:rPr lang="ja-JP" altLang="en-US" sz="2000" dirty="0" smtClean="0">
                <a:latin typeface="+mn-ea"/>
              </a:rPr>
              <a:t>　　　  </a:t>
            </a:r>
            <a:r>
              <a:rPr lang="ja-JP" altLang="ja-JP" sz="2000" dirty="0" smtClean="0">
                <a:latin typeface="+mn-ea"/>
              </a:rPr>
              <a:t>とく</a:t>
            </a:r>
            <a:r>
              <a:rPr lang="ja-JP" altLang="ja-JP" sz="2000" dirty="0">
                <a:latin typeface="+mn-ea"/>
              </a:rPr>
              <a:t>に深刻なのはドル相場の低落時</a:t>
            </a:r>
            <a:r>
              <a:rPr lang="ja-JP" altLang="ja-JP" sz="2000" dirty="0" smtClean="0">
                <a:latin typeface="+mn-ea"/>
              </a:rPr>
              <a:t>。</a:t>
            </a:r>
            <a:r>
              <a:rPr lang="ja-JP" altLang="en-US" sz="2000" dirty="0" smtClean="0">
                <a:latin typeface="+mn-ea"/>
              </a:rPr>
              <a:t>マルクの「避難通貨」化、</a:t>
            </a:r>
            <a:r>
              <a:rPr lang="ja-JP" altLang="ja-JP" sz="2000" dirty="0" smtClean="0">
                <a:latin typeface="+mn-ea"/>
              </a:rPr>
              <a:t>マルク</a:t>
            </a:r>
            <a:r>
              <a:rPr lang="ja-JP" altLang="ja-JP" sz="2000" dirty="0">
                <a:latin typeface="+mn-ea"/>
              </a:rPr>
              <a:t>高⇒欧州</a:t>
            </a:r>
            <a:r>
              <a:rPr lang="ja-JP" altLang="ja-JP" sz="2000" dirty="0" smtClean="0">
                <a:latin typeface="+mn-ea"/>
              </a:rPr>
              <a:t>の</a:t>
            </a:r>
            <a:endParaRPr lang="ja-JP" altLang="en-US" sz="20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　　　　　 </a:t>
            </a:r>
            <a:r>
              <a:rPr lang="ja-JP" altLang="ja-JP" sz="2000" dirty="0" smtClean="0">
                <a:latin typeface="+mn-ea"/>
              </a:rPr>
              <a:t>弱い通貨国</a:t>
            </a:r>
            <a:r>
              <a:rPr lang="ja-JP" altLang="ja-JP" sz="2000" dirty="0">
                <a:latin typeface="+mn-ea"/>
              </a:rPr>
              <a:t>から短期資本</a:t>
            </a:r>
            <a:r>
              <a:rPr lang="ja-JP" altLang="ja-JP" sz="2000" dirty="0" smtClean="0">
                <a:latin typeface="+mn-ea"/>
              </a:rPr>
              <a:t>がドイツ</a:t>
            </a:r>
            <a:r>
              <a:rPr lang="ja-JP" altLang="ja-JP" sz="2000" dirty="0">
                <a:latin typeface="+mn-ea"/>
              </a:rPr>
              <a:t>に流出</a:t>
            </a:r>
            <a:r>
              <a:rPr lang="ja-JP" altLang="ja-JP" sz="2000" dirty="0" smtClean="0">
                <a:latin typeface="+mn-ea"/>
              </a:rPr>
              <a:t>。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95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2986" y="722471"/>
            <a:ext cx="10430814" cy="552246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ja-JP" altLang="ja-JP" sz="2000" dirty="0">
              <a:latin typeface="+mn-ea"/>
            </a:endParaRPr>
          </a:p>
          <a:p>
            <a:pPr marL="0" indent="0">
              <a:buNone/>
            </a:pPr>
            <a:r>
              <a:rPr lang="en-US" altLang="ja-JP" sz="2000" dirty="0" smtClean="0"/>
              <a:t>  </a:t>
            </a:r>
            <a:r>
              <a:rPr lang="ja-JP" altLang="en-US" sz="2000" dirty="0" smtClean="0"/>
              <a:t>　　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600" dirty="0" smtClean="0">
                <a:latin typeface="+mn-ea"/>
              </a:rPr>
              <a:t>   </a:t>
            </a:r>
            <a:r>
              <a:rPr lang="ja-JP" altLang="en-US" sz="2600" dirty="0" smtClean="0">
                <a:latin typeface="+mn-ea"/>
              </a:rPr>
              <a:t>　　</a:t>
            </a:r>
            <a:r>
              <a:rPr lang="ja-JP" altLang="en-US" sz="8000" dirty="0" smtClean="0">
                <a:latin typeface="+mn-ea"/>
              </a:rPr>
              <a:t>  このた</a:t>
            </a:r>
            <a:r>
              <a:rPr lang="ja-JP" altLang="en-US" sz="8000" dirty="0">
                <a:latin typeface="+mn-ea"/>
              </a:rPr>
              <a:t>め</a:t>
            </a:r>
            <a:r>
              <a:rPr lang="ja-JP" altLang="ja-JP" sz="8000" dirty="0" smtClean="0">
                <a:latin typeface="+mn-ea"/>
              </a:rPr>
              <a:t>共同体内で</a:t>
            </a:r>
            <a:r>
              <a:rPr lang="ja-JP" altLang="ja-JP" sz="8000" dirty="0">
                <a:latin typeface="+mn-ea"/>
              </a:rPr>
              <a:t>は、「共通ドル政策」（対ドル為替政策での協調）</a:t>
            </a:r>
            <a:r>
              <a:rPr lang="ja-JP" altLang="ja-JP" sz="8000" dirty="0" smtClean="0">
                <a:latin typeface="+mn-ea"/>
              </a:rPr>
              <a:t>が</a:t>
            </a:r>
            <a:r>
              <a:rPr lang="ja-JP" altLang="en-US" sz="8000" dirty="0" smtClean="0">
                <a:latin typeface="+mn-ea"/>
              </a:rPr>
              <a:t>フランスの主導で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</a:t>
            </a:r>
            <a:r>
              <a:rPr lang="ja-JP" altLang="ja-JP" sz="8000" dirty="0" smtClean="0">
                <a:latin typeface="+mn-ea"/>
              </a:rPr>
              <a:t>何度</a:t>
            </a:r>
            <a:r>
              <a:rPr lang="ja-JP" altLang="ja-JP" sz="8000" dirty="0">
                <a:latin typeface="+mn-ea"/>
              </a:rPr>
              <a:t>も</a:t>
            </a:r>
            <a:r>
              <a:rPr lang="ja-JP" altLang="ja-JP" sz="8000" dirty="0" smtClean="0">
                <a:latin typeface="+mn-ea"/>
              </a:rPr>
              <a:t>検討</a:t>
            </a:r>
            <a:r>
              <a:rPr lang="ja-JP" altLang="en-US" sz="8000" dirty="0">
                <a:latin typeface="+mn-ea"/>
              </a:rPr>
              <a:t>の</a:t>
            </a:r>
            <a:r>
              <a:rPr lang="ja-JP" altLang="ja-JP" sz="8000" dirty="0" smtClean="0">
                <a:latin typeface="+mn-ea"/>
              </a:rPr>
              <a:t>俎上に</a:t>
            </a:r>
            <a:r>
              <a:rPr lang="ja-JP" altLang="en-US" sz="8000" dirty="0" smtClean="0">
                <a:latin typeface="+mn-ea"/>
              </a:rPr>
              <a:t>の</a:t>
            </a:r>
            <a:r>
              <a:rPr lang="ja-JP" altLang="ja-JP" sz="8000" dirty="0" smtClean="0">
                <a:latin typeface="+mn-ea"/>
              </a:rPr>
              <a:t>せられた</a:t>
            </a:r>
            <a:r>
              <a:rPr lang="ja-JP" altLang="ja-JP" sz="8000" dirty="0">
                <a:latin typeface="+mn-ea"/>
              </a:rPr>
              <a:t>。</a:t>
            </a:r>
            <a:r>
              <a:rPr lang="ja-JP" altLang="ja-JP" sz="8000" dirty="0" smtClean="0">
                <a:latin typeface="+mn-ea"/>
              </a:rPr>
              <a:t>しかし</a:t>
            </a:r>
            <a:r>
              <a:rPr lang="ja-JP" altLang="en-US" sz="8000" dirty="0" smtClean="0">
                <a:latin typeface="+mn-ea"/>
              </a:rPr>
              <a:t>そのつど、</a:t>
            </a:r>
            <a:r>
              <a:rPr lang="en-US" altLang="ja-JP" sz="8000" dirty="0">
                <a:latin typeface="+mn-ea"/>
              </a:rPr>
              <a:t>2</a:t>
            </a:r>
            <a:r>
              <a:rPr lang="ja-JP" altLang="ja-JP" sz="8000" dirty="0" err="1" smtClean="0">
                <a:latin typeface="+mn-ea"/>
              </a:rPr>
              <a:t>つの</a:t>
            </a:r>
            <a:r>
              <a:rPr lang="ja-JP" altLang="ja-JP" sz="8000" dirty="0">
                <a:latin typeface="+mn-ea"/>
              </a:rPr>
              <a:t>壁に阻まれ、不調に</a:t>
            </a:r>
            <a:r>
              <a:rPr lang="ja-JP" altLang="ja-JP" sz="8000" dirty="0" smtClean="0">
                <a:latin typeface="+mn-ea"/>
              </a:rPr>
              <a:t>終わ</a:t>
            </a:r>
            <a:r>
              <a:rPr lang="ja-JP" altLang="en-US" sz="8000" dirty="0" smtClean="0">
                <a:latin typeface="+mn-ea"/>
              </a:rPr>
              <a:t>る</a:t>
            </a:r>
            <a:r>
              <a:rPr lang="ja-JP" altLang="ja-JP" sz="8000" dirty="0" smtClean="0">
                <a:latin typeface="+mn-ea"/>
              </a:rPr>
              <a:t>。</a:t>
            </a:r>
            <a:endParaRPr lang="ja-JP" altLang="ja-JP" sz="8000" dirty="0">
              <a:latin typeface="+mn-ea"/>
            </a:endParaRPr>
          </a:p>
          <a:p>
            <a:pPr marL="0" lvl="0" indent="0">
              <a:buNone/>
            </a:pPr>
            <a:r>
              <a:rPr lang="ja-JP" altLang="en-US" sz="8000" dirty="0" smtClean="0">
                <a:latin typeface="+mn-ea"/>
              </a:rPr>
              <a:t>　　　  　① </a:t>
            </a:r>
            <a:r>
              <a:rPr lang="ja-JP" altLang="ja-JP" sz="8000" dirty="0" smtClean="0">
                <a:latin typeface="+mn-ea"/>
              </a:rPr>
              <a:t>アメリカ</a:t>
            </a:r>
            <a:r>
              <a:rPr lang="ja-JP" altLang="ja-JP" sz="8000" dirty="0">
                <a:latin typeface="+mn-ea"/>
              </a:rPr>
              <a:t>のビナイン・ネグレクト。</a:t>
            </a:r>
          </a:p>
          <a:p>
            <a:pPr marL="0" lvl="0" indent="0">
              <a:buNone/>
            </a:pPr>
            <a:r>
              <a:rPr lang="ja-JP" altLang="en-US" sz="8000" dirty="0" smtClean="0">
                <a:latin typeface="+mn-ea"/>
              </a:rPr>
              <a:t>　　　　  ② </a:t>
            </a:r>
            <a:r>
              <a:rPr lang="ja-JP" altLang="ja-JP" sz="8000" dirty="0" smtClean="0">
                <a:latin typeface="+mn-ea"/>
              </a:rPr>
              <a:t>ブンデスバンク</a:t>
            </a:r>
            <a:r>
              <a:rPr lang="ja-JP" altLang="ja-JP" sz="8000" dirty="0">
                <a:latin typeface="+mn-ea"/>
              </a:rPr>
              <a:t>の強い反対。国内政策目標（物価安定</a:t>
            </a:r>
            <a:r>
              <a:rPr lang="ja-JP" altLang="ja-JP" sz="8000" dirty="0" smtClean="0">
                <a:latin typeface="+mn-ea"/>
              </a:rPr>
              <a:t>）</a:t>
            </a:r>
            <a:r>
              <a:rPr lang="ja-JP" altLang="en-US" sz="8000" dirty="0" smtClean="0">
                <a:latin typeface="+mn-ea"/>
              </a:rPr>
              <a:t>を優先し、欧州諸国との</a:t>
            </a:r>
          </a:p>
          <a:p>
            <a:pPr marL="0" lv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　　　　　</a:t>
            </a:r>
            <a:r>
              <a:rPr lang="ja-JP" altLang="ja-JP" sz="8000" dirty="0" smtClean="0">
                <a:latin typeface="+mn-ea"/>
              </a:rPr>
              <a:t>政策</a:t>
            </a:r>
            <a:r>
              <a:rPr lang="ja-JP" altLang="ja-JP" sz="8000" dirty="0">
                <a:latin typeface="+mn-ea"/>
              </a:rPr>
              <a:t>協調を</a:t>
            </a:r>
            <a:r>
              <a:rPr lang="ja-JP" altLang="ja-JP" sz="8000" dirty="0" smtClean="0">
                <a:latin typeface="+mn-ea"/>
              </a:rPr>
              <a:t>一貫して</a:t>
            </a:r>
            <a:r>
              <a:rPr lang="ja-JP" altLang="ja-JP" sz="8000" dirty="0">
                <a:latin typeface="+mn-ea"/>
              </a:rPr>
              <a:t>拒否</a:t>
            </a:r>
            <a:r>
              <a:rPr lang="ja-JP" altLang="ja-JP" sz="8000" dirty="0" smtClean="0">
                <a:latin typeface="+mn-ea"/>
              </a:rPr>
              <a:t>。（</a:t>
            </a:r>
            <a:r>
              <a:rPr lang="ja-JP" altLang="en-US" sz="8000" dirty="0" smtClean="0">
                <a:latin typeface="+mn-ea"/>
              </a:rPr>
              <a:t>アメリカからの政治的圧力も</a:t>
            </a:r>
            <a:r>
              <a:rPr lang="en-US" altLang="ja-JP" sz="8000" dirty="0" smtClean="0">
                <a:latin typeface="+mn-ea"/>
              </a:rPr>
              <a:t>――</a:t>
            </a:r>
            <a:r>
              <a:rPr lang="ja-JP" altLang="en-US" sz="8000" dirty="0" smtClean="0">
                <a:latin typeface="+mn-ea"/>
              </a:rPr>
              <a:t>公然の秘密</a:t>
            </a:r>
            <a:r>
              <a:rPr lang="ja-JP" altLang="ja-JP" sz="8000" dirty="0" smtClean="0">
                <a:latin typeface="+mn-ea"/>
              </a:rPr>
              <a:t>）。</a:t>
            </a:r>
            <a:endParaRPr lang="en-US" altLang="ja-JP" sz="8000" dirty="0" smtClean="0">
              <a:latin typeface="+mn-ea"/>
            </a:endParaRPr>
          </a:p>
          <a:p>
            <a:pPr marL="0" lvl="0" indent="0">
              <a:buNone/>
            </a:pPr>
            <a:r>
              <a:rPr lang="en-US" altLang="ja-JP" sz="8000" dirty="0">
                <a:latin typeface="+mn-ea"/>
              </a:rPr>
              <a:t> </a:t>
            </a:r>
            <a:r>
              <a:rPr lang="en-US" altLang="ja-JP" sz="8000" dirty="0" smtClean="0">
                <a:latin typeface="+mn-ea"/>
              </a:rPr>
              <a:t>    </a:t>
            </a:r>
            <a:r>
              <a:rPr lang="ja-JP" altLang="en-US" sz="8000" dirty="0" smtClean="0">
                <a:latin typeface="+mn-ea"/>
              </a:rPr>
              <a:t>　</a:t>
            </a:r>
            <a:r>
              <a:rPr lang="en-US" altLang="ja-JP" sz="8000" dirty="0" smtClean="0">
                <a:latin typeface="+mn-ea"/>
              </a:rPr>
              <a:t>   </a:t>
            </a:r>
            <a:r>
              <a:rPr lang="ja-JP" altLang="en-US" sz="8000" dirty="0" smtClean="0">
                <a:latin typeface="+mn-ea"/>
              </a:rPr>
              <a:t>（</a:t>
            </a:r>
            <a:r>
              <a:rPr lang="en-US" altLang="ja-JP" sz="8000" dirty="0" smtClean="0">
                <a:latin typeface="+mn-ea"/>
              </a:rPr>
              <a:t> </a:t>
            </a:r>
            <a:r>
              <a:rPr lang="ja-JP" altLang="en-US" sz="8000" dirty="0" smtClean="0">
                <a:latin typeface="+mn-ea"/>
              </a:rPr>
              <a:t>③</a:t>
            </a:r>
            <a:r>
              <a:rPr lang="ja-JP" altLang="en-US" sz="8000" dirty="0">
                <a:latin typeface="+mn-ea"/>
              </a:rPr>
              <a:t> </a:t>
            </a:r>
            <a:r>
              <a:rPr lang="en-US" altLang="ja-JP" sz="8000" dirty="0" smtClean="0">
                <a:latin typeface="+mn-ea"/>
              </a:rPr>
              <a:t>NY</a:t>
            </a:r>
            <a:r>
              <a:rPr lang="ja-JP" altLang="en-US" sz="8000" dirty="0" smtClean="0">
                <a:latin typeface="+mn-ea"/>
              </a:rPr>
              <a:t>市場ではマルク以外の欧州通貨が入手不能。）</a:t>
            </a:r>
          </a:p>
          <a:p>
            <a:pPr marL="0" indent="0">
              <a:buNone/>
            </a:pPr>
            <a:endParaRPr lang="ja-JP" altLang="en-US" sz="5000" dirty="0">
              <a:latin typeface="+mn-ea"/>
            </a:endParaRPr>
          </a:p>
          <a:p>
            <a:pPr marL="0" indent="0">
              <a:buNone/>
            </a:pPr>
            <a:r>
              <a:rPr lang="ja-JP" altLang="en-US" sz="8000" dirty="0" smtClean="0">
                <a:latin typeface="+mn-ea"/>
              </a:rPr>
              <a:t>　</a:t>
            </a:r>
            <a:r>
              <a:rPr lang="en-US" altLang="ja-JP" sz="8000" b="1" dirty="0" smtClean="0">
                <a:latin typeface="+mj-ea"/>
                <a:ea typeface="+mj-ea"/>
              </a:rPr>
              <a:t>2.</a:t>
            </a:r>
            <a:r>
              <a:rPr lang="ja-JP" altLang="en-US" sz="8000" b="1" dirty="0" smtClean="0">
                <a:latin typeface="+mj-ea"/>
                <a:ea typeface="+mj-ea"/>
              </a:rPr>
              <a:t>　緊張要因</a:t>
            </a:r>
            <a:r>
              <a:rPr lang="en-US" altLang="ja-JP" sz="8000" b="1" dirty="0" smtClean="0">
                <a:latin typeface="+mj-ea"/>
                <a:ea typeface="+mj-ea"/>
              </a:rPr>
              <a:t>――</a:t>
            </a:r>
            <a:r>
              <a:rPr lang="ja-JP" altLang="en-US" sz="8000" b="1" dirty="0" smtClean="0">
                <a:latin typeface="+mj-ea"/>
                <a:ea typeface="+mj-ea"/>
              </a:rPr>
              <a:t>②経済政策の乖離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　</a:t>
            </a:r>
            <a:r>
              <a:rPr lang="ja-JP" altLang="en-US" sz="8000" dirty="0" smtClean="0">
                <a:latin typeface="+mn-ea"/>
              </a:rPr>
              <a:t> この要因から生じる緊張</a:t>
            </a:r>
            <a:r>
              <a:rPr lang="ja-JP" altLang="en-US" sz="8000" dirty="0">
                <a:latin typeface="+mn-ea"/>
              </a:rPr>
              <a:t>を</a:t>
            </a:r>
            <a:r>
              <a:rPr lang="ja-JP" altLang="en-US" sz="8000" dirty="0" smtClean="0">
                <a:latin typeface="+mn-ea"/>
              </a:rPr>
              <a:t>緩和すべく、</a:t>
            </a:r>
            <a:r>
              <a:rPr lang="ja-JP" altLang="ja-JP" sz="8000" dirty="0" smtClean="0">
                <a:latin typeface="+mn-ea"/>
              </a:rPr>
              <a:t>金融</a:t>
            </a:r>
            <a:r>
              <a:rPr lang="ja-JP" altLang="ja-JP" sz="8000" dirty="0">
                <a:latin typeface="+mn-ea"/>
              </a:rPr>
              <a:t>政策の</a:t>
            </a:r>
            <a:r>
              <a:rPr lang="ja-JP" altLang="ja-JP" sz="8000" dirty="0" smtClean="0">
                <a:latin typeface="+mn-ea"/>
              </a:rPr>
              <a:t>調整</a:t>
            </a:r>
            <a:r>
              <a:rPr lang="ja-JP" altLang="en-US" sz="8000" dirty="0" smtClean="0">
                <a:latin typeface="+mn-ea"/>
              </a:rPr>
              <a:t>と</a:t>
            </a:r>
            <a:r>
              <a:rPr lang="ja-JP" altLang="ja-JP" sz="8000" dirty="0" smtClean="0">
                <a:latin typeface="+mn-ea"/>
              </a:rPr>
              <a:t>、</a:t>
            </a:r>
            <a:r>
              <a:rPr lang="ja-JP" altLang="en-US" sz="8000" dirty="0" smtClean="0">
                <a:latin typeface="+mn-ea"/>
              </a:rPr>
              <a:t>変動幅内介入に</a:t>
            </a:r>
            <a:r>
              <a:rPr lang="ja-JP" altLang="en-US" sz="8000" dirty="0">
                <a:latin typeface="+mn-ea"/>
              </a:rPr>
              <a:t>必要</a:t>
            </a:r>
            <a:r>
              <a:rPr lang="ja-JP" altLang="en-US" sz="8000" dirty="0" smtClean="0">
                <a:latin typeface="+mn-ea"/>
              </a:rPr>
              <a:t>な事前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 協議のルール化が</a:t>
            </a:r>
            <a:r>
              <a:rPr lang="ja-JP" altLang="en-US" sz="8000" dirty="0">
                <a:latin typeface="+mn-ea"/>
              </a:rPr>
              <a:t>、</a:t>
            </a:r>
            <a:r>
              <a:rPr lang="ja-JP" altLang="en-US" sz="8000" dirty="0" smtClean="0">
                <a:latin typeface="+mn-ea"/>
              </a:rPr>
              <a:t>くり返し議論さ</a:t>
            </a:r>
            <a:r>
              <a:rPr lang="ja-JP" altLang="en-US" sz="8000" dirty="0">
                <a:latin typeface="+mn-ea"/>
              </a:rPr>
              <a:t>れ</a:t>
            </a:r>
            <a:r>
              <a:rPr lang="ja-JP" altLang="en-US" sz="8000" dirty="0" smtClean="0">
                <a:latin typeface="+mn-ea"/>
              </a:rPr>
              <a:t>た</a:t>
            </a:r>
            <a:r>
              <a:rPr lang="ja-JP" altLang="ja-JP" sz="8000" dirty="0" smtClean="0">
                <a:latin typeface="+mn-ea"/>
              </a:rPr>
              <a:t>。</a:t>
            </a:r>
            <a:r>
              <a:rPr lang="ja-JP" altLang="en-US" sz="8000" dirty="0" smtClean="0">
                <a:latin typeface="+mn-ea"/>
              </a:rPr>
              <a:t>これも不調に終わる。壁となったのは、同じく、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 中央銀行間協議・調整に否定的</a:t>
            </a:r>
            <a:r>
              <a:rPr lang="en-US" altLang="ja-JP" sz="8000" dirty="0" smtClean="0">
                <a:latin typeface="+mn-ea"/>
              </a:rPr>
              <a:t> </a:t>
            </a:r>
            <a:r>
              <a:rPr lang="ja-JP" altLang="en-US" sz="8000" dirty="0" smtClean="0">
                <a:latin typeface="+mn-ea"/>
              </a:rPr>
              <a:t>な</a:t>
            </a:r>
            <a:r>
              <a:rPr lang="ja-JP" altLang="ja-JP" sz="8000" dirty="0" smtClean="0">
                <a:latin typeface="+mn-ea"/>
              </a:rPr>
              <a:t>ブンデスバンク</a:t>
            </a:r>
            <a:r>
              <a:rPr lang="ja-JP" altLang="en-US" sz="8000" dirty="0" smtClean="0">
                <a:latin typeface="+mn-ea"/>
              </a:rPr>
              <a:t>。</a:t>
            </a:r>
            <a:endParaRPr lang="ja-JP" altLang="en-US" sz="8000" dirty="0">
              <a:latin typeface="+mn-ea"/>
            </a:endParaRPr>
          </a:p>
          <a:p>
            <a:pPr marL="0" indent="0">
              <a:buNone/>
            </a:pPr>
            <a:r>
              <a:rPr lang="ja-JP" altLang="en-US" sz="4200" dirty="0" smtClean="0">
                <a:latin typeface="+mn-ea"/>
              </a:rPr>
              <a:t>　　</a:t>
            </a:r>
            <a:endParaRPr lang="ja-JP" altLang="en-US" sz="49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4900" dirty="0" smtClean="0">
                <a:latin typeface="+mn-ea"/>
              </a:rPr>
              <a:t>　</a:t>
            </a:r>
          </a:p>
          <a:p>
            <a:pPr marL="0" indent="0">
              <a:buNone/>
            </a:pPr>
            <a:r>
              <a:rPr lang="ja-JP" altLang="en-US" sz="42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こうして金融</a:t>
            </a:r>
            <a:r>
              <a:rPr lang="ja-JP" altLang="en-US" sz="8000" dirty="0">
                <a:latin typeface="+mn-ea"/>
              </a:rPr>
              <a:t>政策</a:t>
            </a:r>
            <a:r>
              <a:rPr lang="ja-JP" altLang="en-US" sz="8000" dirty="0" smtClean="0">
                <a:latin typeface="+mn-ea"/>
              </a:rPr>
              <a:t>も変動幅</a:t>
            </a:r>
            <a:r>
              <a:rPr lang="ja-JP" altLang="en-US" sz="8000" dirty="0">
                <a:latin typeface="+mn-ea"/>
              </a:rPr>
              <a:t>内</a:t>
            </a:r>
            <a:r>
              <a:rPr lang="ja-JP" altLang="ja-JP" sz="8000" dirty="0" smtClean="0">
                <a:latin typeface="+mn-ea"/>
              </a:rPr>
              <a:t>介入</a:t>
            </a:r>
            <a:r>
              <a:rPr lang="ja-JP" altLang="en-US" sz="8000" dirty="0" smtClean="0">
                <a:latin typeface="+mn-ea"/>
              </a:rPr>
              <a:t>も、国ごとにバラバラで</a:t>
            </a:r>
            <a:r>
              <a:rPr lang="ja-JP" altLang="ja-JP" sz="8000" dirty="0" smtClean="0">
                <a:latin typeface="+mn-ea"/>
              </a:rPr>
              <a:t>統一性</a:t>
            </a:r>
            <a:r>
              <a:rPr lang="ja-JP" altLang="en-US" sz="8000" dirty="0" smtClean="0">
                <a:latin typeface="+mn-ea"/>
              </a:rPr>
              <a:t>に欠ける</a:t>
            </a:r>
            <a:r>
              <a:rPr lang="ja-JP" altLang="ja-JP" sz="8000" dirty="0" smtClean="0">
                <a:latin typeface="+mn-ea"/>
              </a:rPr>
              <a:t>もの</a:t>
            </a:r>
            <a:r>
              <a:rPr lang="ja-JP" altLang="en-US" sz="8000" dirty="0">
                <a:latin typeface="+mn-ea"/>
              </a:rPr>
              <a:t>と</a:t>
            </a:r>
            <a:r>
              <a:rPr lang="ja-JP" altLang="ja-JP" sz="8000" dirty="0" smtClean="0">
                <a:latin typeface="+mn-ea"/>
              </a:rPr>
              <a:t>なった。</a:t>
            </a:r>
            <a:r>
              <a:rPr lang="ja-JP" altLang="en-US" sz="8000" dirty="0" smtClean="0">
                <a:latin typeface="+mn-ea"/>
              </a:rPr>
              <a:t>これ</a:t>
            </a:r>
            <a:r>
              <a:rPr lang="ja-JP" altLang="en-US" sz="8000" dirty="0">
                <a:latin typeface="+mn-ea"/>
              </a:rPr>
              <a:t>は</a:t>
            </a:r>
            <a:endParaRPr lang="en-US" altLang="ja-JP" sz="80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8000" dirty="0" smtClean="0">
                <a:latin typeface="+mn-ea"/>
              </a:rPr>
              <a:t> 一言でいうと、通貨・為替の世界が</a:t>
            </a:r>
            <a:r>
              <a:rPr lang="ja-JP" altLang="en-US" sz="8000" dirty="0">
                <a:latin typeface="+mn-ea"/>
              </a:rPr>
              <a:t>著</a:t>
            </a:r>
            <a:r>
              <a:rPr lang="ja-JP" altLang="en-US" sz="8000" dirty="0" smtClean="0">
                <a:latin typeface="+mn-ea"/>
              </a:rPr>
              <a:t>しく非対称的であることの反映。</a:t>
            </a:r>
            <a:endParaRPr lang="ja-JP" altLang="ja-JP" sz="8000" dirty="0">
              <a:latin typeface="+mn-ea"/>
            </a:endParaRPr>
          </a:p>
          <a:p>
            <a:pPr marL="0" indent="0">
              <a:buNone/>
            </a:pPr>
            <a:endParaRPr lang="ja-JP" altLang="ja-JP" sz="4200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 smtClean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095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8946" y="793638"/>
            <a:ext cx="10426521" cy="59220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ja-JP" sz="2000" b="1" dirty="0"/>
              <a:t> </a:t>
            </a:r>
            <a:endParaRPr lang="ja-JP" altLang="en-US" sz="2000" b="1" dirty="0" smtClean="0"/>
          </a:p>
          <a:p>
            <a:pPr marL="0" indent="0">
              <a:buNone/>
            </a:pPr>
            <a:r>
              <a:rPr lang="en-US" altLang="ja-JP" sz="2000" b="1" dirty="0" smtClean="0"/>
              <a:t>  </a:t>
            </a:r>
            <a:r>
              <a:rPr lang="ja-JP" altLang="en-US" sz="2900" b="1" dirty="0" smtClean="0"/>
              <a:t>　</a:t>
            </a:r>
            <a:r>
              <a:rPr lang="ja-JP" altLang="en-US" sz="4200" b="1" dirty="0" smtClean="0"/>
              <a:t>　</a:t>
            </a:r>
            <a:r>
              <a:rPr lang="en-US" altLang="ja-JP" sz="8000" b="1" dirty="0" smtClean="0">
                <a:latin typeface="+mj-ea"/>
                <a:ea typeface="+mj-ea"/>
              </a:rPr>
              <a:t>3.</a:t>
            </a:r>
            <a:r>
              <a:rPr lang="ja-JP" altLang="en-US" sz="8000" b="1" dirty="0" smtClean="0">
                <a:latin typeface="+mj-ea"/>
                <a:ea typeface="+mj-ea"/>
              </a:rPr>
              <a:t>　</a:t>
            </a:r>
            <a:r>
              <a:rPr lang="ja-JP" altLang="ja-JP" sz="8000" b="1" dirty="0" smtClean="0">
                <a:latin typeface="+mj-ea"/>
                <a:ea typeface="+mj-ea"/>
              </a:rPr>
              <a:t>域内調整</a:t>
            </a:r>
            <a:r>
              <a:rPr lang="ja-JP" altLang="en-US" sz="8000" b="1" dirty="0" smtClean="0">
                <a:latin typeface="+mj-ea"/>
                <a:ea typeface="+mj-ea"/>
              </a:rPr>
              <a:t>と調整機構</a:t>
            </a:r>
            <a:endParaRPr lang="ja-JP" altLang="ja-JP" sz="80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8000" dirty="0" smtClean="0"/>
              <a:t>　　　</a:t>
            </a:r>
            <a:r>
              <a:rPr lang="ja-JP" altLang="en-US" sz="8000" b="1" dirty="0" smtClean="0"/>
              <a:t>域内調整</a:t>
            </a:r>
          </a:p>
          <a:p>
            <a:pPr marL="0" indent="0">
              <a:buNone/>
            </a:pPr>
            <a:r>
              <a:rPr lang="ja-JP" altLang="en-US" sz="6200" dirty="0"/>
              <a:t>　</a:t>
            </a:r>
            <a:r>
              <a:rPr lang="ja-JP" altLang="en-US" sz="6200" dirty="0" smtClean="0"/>
              <a:t>　　　　　</a:t>
            </a:r>
            <a:r>
              <a:rPr lang="ja-JP" altLang="en-US" sz="8000" dirty="0" smtClean="0"/>
              <a:t>スネイク</a:t>
            </a:r>
            <a:r>
              <a:rPr lang="ja-JP" altLang="en-US" sz="8000" dirty="0"/>
              <a:t>でもＥＭＳでも</a:t>
            </a:r>
            <a:r>
              <a:rPr lang="ja-JP" altLang="ja-JP" sz="8000" dirty="0"/>
              <a:t>、ドイツ（およびオランダ）とその他諸国の間</a:t>
            </a:r>
            <a:r>
              <a:rPr lang="ja-JP" altLang="en-US" sz="8000" dirty="0"/>
              <a:t>で</a:t>
            </a:r>
            <a:r>
              <a:rPr lang="ja-JP" altLang="ja-JP" sz="8000" dirty="0"/>
              <a:t>軋轢</a:t>
            </a:r>
            <a:r>
              <a:rPr lang="ja-JP" altLang="en-US" sz="8000" dirty="0"/>
              <a:t>が絶えない</a:t>
            </a:r>
            <a:endParaRPr lang="ja-JP" altLang="en-US" sz="8000" dirty="0" smtClean="0"/>
          </a:p>
          <a:p>
            <a:pPr marL="0" indent="0">
              <a:buNone/>
            </a:pPr>
            <a:r>
              <a:rPr lang="ja-JP" altLang="en-US" sz="6200" dirty="0" smtClean="0"/>
              <a:t>　　　 　　　　　</a:t>
            </a:r>
            <a:r>
              <a:rPr lang="en-US" altLang="ja-JP" sz="8000" dirty="0" smtClean="0"/>
              <a:t>――</a:t>
            </a:r>
            <a:r>
              <a:rPr lang="ja-JP" altLang="ja-JP" sz="8000" dirty="0" smtClean="0"/>
              <a:t>強い</a:t>
            </a:r>
            <a:r>
              <a:rPr lang="ja-JP" altLang="ja-JP" sz="8000" dirty="0"/>
              <a:t>通貨国</a:t>
            </a:r>
            <a:r>
              <a:rPr lang="ja-JP" altLang="ja-JP" sz="8000" dirty="0" smtClean="0"/>
              <a:t>（</a:t>
            </a:r>
            <a:r>
              <a:rPr lang="ja-JP" altLang="en-US" sz="8000" dirty="0" smtClean="0"/>
              <a:t>「</a:t>
            </a:r>
            <a:r>
              <a:rPr lang="ja-JP" altLang="ja-JP" sz="8000" dirty="0" smtClean="0"/>
              <a:t>Ａ級市民</a:t>
            </a:r>
            <a:r>
              <a:rPr lang="ja-JP" altLang="en-US" sz="8000" dirty="0" smtClean="0"/>
              <a:t>」</a:t>
            </a:r>
            <a:r>
              <a:rPr lang="ja-JP" altLang="ja-JP" sz="8000" dirty="0" smtClean="0"/>
              <a:t>）</a:t>
            </a:r>
            <a:r>
              <a:rPr lang="ja-JP" altLang="ja-JP" sz="8000" dirty="0"/>
              <a:t>と弱い通貨国</a:t>
            </a:r>
            <a:r>
              <a:rPr lang="ja-JP" altLang="ja-JP" sz="8000" dirty="0" smtClean="0"/>
              <a:t>（</a:t>
            </a:r>
            <a:r>
              <a:rPr lang="ja-JP" altLang="en-US" sz="8000" dirty="0" smtClean="0"/>
              <a:t>「</a:t>
            </a:r>
            <a:r>
              <a:rPr lang="ja-JP" altLang="ja-JP" sz="8000" dirty="0" smtClean="0"/>
              <a:t>Ｂ級市民</a:t>
            </a:r>
            <a:r>
              <a:rPr lang="ja-JP" altLang="en-US" sz="8000" dirty="0" smtClean="0"/>
              <a:t>」</a:t>
            </a:r>
            <a:r>
              <a:rPr lang="ja-JP" altLang="ja-JP" sz="8000" dirty="0" smtClean="0"/>
              <a:t>）</a:t>
            </a:r>
            <a:r>
              <a:rPr lang="ja-JP" altLang="ja-JP" sz="8000" dirty="0"/>
              <a:t>の</a:t>
            </a:r>
            <a:r>
              <a:rPr lang="ja-JP" altLang="ja-JP" sz="8000" dirty="0" smtClean="0"/>
              <a:t>対立。</a:t>
            </a:r>
            <a:endParaRPr lang="ja-JP" altLang="en-US" sz="8000" dirty="0" smtClean="0"/>
          </a:p>
          <a:p>
            <a:pPr marL="0" indent="0">
              <a:buNone/>
            </a:pPr>
            <a:r>
              <a:rPr lang="ja-JP" altLang="en-US" sz="8000" dirty="0"/>
              <a:t>　</a:t>
            </a:r>
            <a:r>
              <a:rPr lang="ja-JP" altLang="en-US" sz="8000" dirty="0" smtClean="0"/>
              <a:t>　　　 </a:t>
            </a:r>
            <a:r>
              <a:rPr lang="ja-JP" altLang="en-US" sz="8000" dirty="0"/>
              <a:t> </a:t>
            </a:r>
            <a:endParaRPr lang="en-US" altLang="ja-JP" sz="8000" dirty="0" smtClean="0"/>
          </a:p>
          <a:p>
            <a:pPr marL="0" indent="0">
              <a:buNone/>
            </a:pPr>
            <a:r>
              <a:rPr lang="en-US" altLang="ja-JP" sz="8000" dirty="0"/>
              <a:t> </a:t>
            </a:r>
            <a:r>
              <a:rPr lang="en-US" altLang="ja-JP" sz="8000" dirty="0" smtClean="0"/>
              <a:t>             </a:t>
            </a:r>
            <a:r>
              <a:rPr lang="ja-JP" altLang="ja-JP" sz="8000" dirty="0" smtClean="0"/>
              <a:t>この</a:t>
            </a:r>
            <a:r>
              <a:rPr lang="ja-JP" altLang="ja-JP" sz="8000" dirty="0"/>
              <a:t>対立</a:t>
            </a:r>
            <a:r>
              <a:rPr lang="ja-JP" altLang="ja-JP" sz="8000" dirty="0" smtClean="0"/>
              <a:t>はどう</a:t>
            </a:r>
            <a:r>
              <a:rPr lang="ja-JP" altLang="en-US" sz="8000" dirty="0"/>
              <a:t>決着</a:t>
            </a:r>
            <a:r>
              <a:rPr lang="ja-JP" altLang="en-US" sz="8000" dirty="0" smtClean="0"/>
              <a:t>した</a:t>
            </a:r>
            <a:r>
              <a:rPr lang="ja-JP" altLang="en-US" sz="8000" dirty="0"/>
              <a:t>か</a:t>
            </a:r>
            <a:r>
              <a:rPr lang="ja-JP" altLang="en-US" sz="8000" dirty="0" smtClean="0"/>
              <a:t>、あるいは解決され</a:t>
            </a:r>
            <a:r>
              <a:rPr lang="ja-JP" altLang="ja-JP" sz="8000" dirty="0" smtClean="0"/>
              <a:t>たか</a:t>
            </a:r>
            <a:r>
              <a:rPr lang="ja-JP" altLang="ja-JP" sz="8000" dirty="0"/>
              <a:t>。</a:t>
            </a:r>
          </a:p>
          <a:p>
            <a:pPr marL="457200" lvl="1" indent="0">
              <a:buNone/>
            </a:pPr>
            <a:r>
              <a:rPr lang="ja-JP" altLang="en-US" sz="6200" dirty="0" smtClean="0"/>
              <a:t>　　　　</a:t>
            </a:r>
            <a:r>
              <a:rPr lang="ja-JP" altLang="en-US" sz="8000" dirty="0" smtClean="0"/>
              <a:t>① </a:t>
            </a:r>
            <a:r>
              <a:rPr lang="en-US" altLang="ja-JP" sz="8000" dirty="0" smtClean="0"/>
              <a:t>70</a:t>
            </a:r>
            <a:r>
              <a:rPr lang="ja-JP" altLang="ja-JP" sz="8000" dirty="0"/>
              <a:t>年代前半にはパリティー・グリッド</a:t>
            </a:r>
            <a:r>
              <a:rPr lang="ja-JP" altLang="ja-JP" sz="8000" dirty="0" smtClean="0"/>
              <a:t>方式</a:t>
            </a:r>
            <a:r>
              <a:rPr lang="ja-JP" altLang="en-US" sz="8000" dirty="0"/>
              <a:t>が</a:t>
            </a:r>
            <a:r>
              <a:rPr lang="ja-JP" altLang="ja-JP" sz="8000" dirty="0" smtClean="0"/>
              <a:t>厳格</a:t>
            </a:r>
            <a:r>
              <a:rPr lang="ja-JP" altLang="en-US" sz="8000" dirty="0"/>
              <a:t>に</a:t>
            </a:r>
            <a:r>
              <a:rPr lang="ja-JP" altLang="ja-JP" sz="8000" dirty="0" smtClean="0"/>
              <a:t>適用</a:t>
            </a:r>
            <a:r>
              <a:rPr lang="ja-JP" altLang="en-US" sz="8000" dirty="0" smtClean="0"/>
              <a:t>され</a:t>
            </a:r>
            <a:r>
              <a:rPr lang="ja-JP" altLang="en-US" sz="8000" dirty="0"/>
              <a:t>、</a:t>
            </a:r>
            <a:r>
              <a:rPr lang="ja-JP" altLang="en-US" sz="8000" dirty="0" smtClean="0"/>
              <a:t>最弱の通貨国に位置</a:t>
            </a:r>
          </a:p>
          <a:p>
            <a:pPr marL="0" indent="0">
              <a:buNone/>
            </a:pPr>
            <a:r>
              <a:rPr lang="ja-JP" altLang="en-US" sz="8000" dirty="0"/>
              <a:t>　 </a:t>
            </a:r>
            <a:r>
              <a:rPr lang="ja-JP" altLang="en-US" sz="8000" dirty="0" smtClean="0"/>
              <a:t>                   づけられた英、伊、仏が</a:t>
            </a:r>
            <a:r>
              <a:rPr lang="ja-JP" altLang="ja-JP" sz="8000" dirty="0" smtClean="0"/>
              <a:t>次々</a:t>
            </a:r>
            <a:r>
              <a:rPr lang="ja-JP" altLang="ja-JP" sz="8000" dirty="0"/>
              <a:t>とスネイク</a:t>
            </a:r>
            <a:r>
              <a:rPr lang="ja-JP" altLang="ja-JP" sz="8000" dirty="0" smtClean="0"/>
              <a:t>から</a:t>
            </a:r>
            <a:r>
              <a:rPr lang="ja-JP" altLang="en-US" sz="8000" dirty="0" smtClean="0"/>
              <a:t>はじきだされ</a:t>
            </a:r>
            <a:r>
              <a:rPr lang="ja-JP" altLang="en-US" sz="8000" dirty="0"/>
              <a:t>た</a:t>
            </a:r>
            <a:r>
              <a:rPr lang="ja-JP" altLang="ja-JP" sz="8000" dirty="0" smtClean="0"/>
              <a:t>。</a:t>
            </a:r>
            <a:endParaRPr lang="en-US" altLang="ja-JP" sz="8000" dirty="0" smtClean="0"/>
          </a:p>
          <a:p>
            <a:pPr marL="457200" lvl="1" indent="0">
              <a:buNone/>
            </a:pPr>
            <a:endParaRPr lang="ja-JP" altLang="ja-JP" sz="8000" dirty="0"/>
          </a:p>
          <a:p>
            <a:pPr marL="457200" lvl="1" indent="0">
              <a:buNone/>
            </a:pPr>
            <a:r>
              <a:rPr lang="ja-JP" altLang="en-US" sz="8000" dirty="0" smtClean="0"/>
              <a:t>　　　② </a:t>
            </a:r>
            <a:r>
              <a:rPr lang="en-US" altLang="ja-JP" sz="8000" dirty="0" smtClean="0"/>
              <a:t>70</a:t>
            </a:r>
            <a:r>
              <a:rPr lang="ja-JP" altLang="ja-JP" sz="8000" dirty="0" smtClean="0"/>
              <a:t>年代後半、ミニ</a:t>
            </a:r>
            <a:r>
              <a:rPr lang="ja-JP" altLang="en-US" sz="8000" dirty="0" smtClean="0"/>
              <a:t>・</a:t>
            </a:r>
            <a:r>
              <a:rPr lang="ja-JP" altLang="ja-JP" sz="8000" dirty="0" smtClean="0"/>
              <a:t>スネイク</a:t>
            </a:r>
            <a:r>
              <a:rPr lang="ja-JP" altLang="ja-JP" sz="8000" dirty="0"/>
              <a:t>になってからは、主に為替平価の</a:t>
            </a:r>
            <a:r>
              <a:rPr lang="ja-JP" altLang="ja-JP" sz="8000" dirty="0" smtClean="0"/>
              <a:t>調整</a:t>
            </a:r>
            <a:r>
              <a:rPr lang="ja-JP" altLang="en-US" sz="8000" dirty="0" smtClean="0"/>
              <a:t>によって</a:t>
            </a:r>
            <a:r>
              <a:rPr lang="ja-JP" altLang="ja-JP" sz="8000" dirty="0" smtClean="0"/>
              <a:t>制度</a:t>
            </a:r>
            <a:r>
              <a:rPr lang="ja-JP" altLang="en-US" sz="8000" dirty="0"/>
              <a:t>の</a:t>
            </a:r>
            <a:endParaRPr lang="ja-JP" altLang="en-US" sz="8000" dirty="0" smtClean="0"/>
          </a:p>
          <a:p>
            <a:pPr marL="457200" lvl="1" indent="0">
              <a:buNone/>
            </a:pPr>
            <a:r>
              <a:rPr lang="ja-JP" altLang="en-US" sz="8000" dirty="0"/>
              <a:t>　</a:t>
            </a:r>
            <a:r>
              <a:rPr lang="ja-JP" altLang="en-US" sz="8000" dirty="0" smtClean="0"/>
              <a:t>　　　　防衛が図られた。こ</a:t>
            </a:r>
            <a:r>
              <a:rPr lang="ja-JP" altLang="en-US" sz="8000" dirty="0"/>
              <a:t>の</a:t>
            </a:r>
            <a:r>
              <a:rPr lang="ja-JP" altLang="ja-JP" sz="8000" dirty="0" smtClean="0"/>
              <a:t>方法</a:t>
            </a:r>
            <a:r>
              <a:rPr lang="ja-JP" altLang="ja-JP" sz="8000" dirty="0"/>
              <a:t>は</a:t>
            </a:r>
            <a:r>
              <a:rPr lang="en-US" altLang="ja-JP" sz="8000" dirty="0" smtClean="0"/>
              <a:t>EMS</a:t>
            </a:r>
            <a:r>
              <a:rPr lang="ja-JP" altLang="en-US" sz="8000" dirty="0" smtClean="0"/>
              <a:t>に引き継がれた</a:t>
            </a:r>
            <a:r>
              <a:rPr lang="ja-JP" altLang="ja-JP" sz="8000" dirty="0" smtClean="0"/>
              <a:t>。</a:t>
            </a:r>
            <a:endParaRPr lang="ja-JP" altLang="en-US" sz="8000" b="1" dirty="0"/>
          </a:p>
          <a:p>
            <a:pPr marL="0" indent="0">
              <a:buNone/>
            </a:pPr>
            <a:r>
              <a:rPr lang="ja-JP" altLang="en-US" sz="6200" b="1" dirty="0" smtClean="0"/>
              <a:t>　　　</a:t>
            </a:r>
            <a:endParaRPr lang="en-US" altLang="ja-JP" sz="6200" b="1" dirty="0" smtClean="0"/>
          </a:p>
          <a:p>
            <a:pPr marL="0" indent="0">
              <a:buNone/>
            </a:pPr>
            <a:r>
              <a:rPr lang="en-US" altLang="ja-JP" sz="6200" b="1" dirty="0"/>
              <a:t> </a:t>
            </a:r>
            <a:r>
              <a:rPr lang="en-US" altLang="ja-JP" sz="6200" b="1" dirty="0" smtClean="0"/>
              <a:t>        </a:t>
            </a:r>
            <a:r>
              <a:rPr lang="ja-JP" altLang="en-US" sz="6200" b="1" dirty="0"/>
              <a:t> </a:t>
            </a:r>
            <a:r>
              <a:rPr lang="ja-JP" altLang="en-US" sz="6200" b="1" dirty="0" smtClean="0"/>
              <a:t>   </a:t>
            </a:r>
            <a:r>
              <a:rPr lang="ja-JP" altLang="en-US" sz="8000" dirty="0" smtClean="0">
                <a:latin typeface="+mn-ea"/>
              </a:rPr>
              <a:t>ユーロ圏になっても、緊張が発生する仕組みは基本的に同じ</a:t>
            </a:r>
            <a:r>
              <a:rPr lang="ja-JP" altLang="en-US" sz="8000" dirty="0">
                <a:latin typeface="+mn-ea"/>
              </a:rPr>
              <a:t>だ</a:t>
            </a:r>
            <a:r>
              <a:rPr lang="ja-JP" altLang="en-US" sz="8000" dirty="0" smtClean="0">
                <a:latin typeface="+mn-ea"/>
              </a:rPr>
              <a:t>と考えられる。</a:t>
            </a:r>
            <a:r>
              <a:rPr lang="ja-JP" altLang="en-US" sz="8000" dirty="0">
                <a:latin typeface="+mn-ea"/>
              </a:rPr>
              <a:t>違</a:t>
            </a:r>
            <a:r>
              <a:rPr lang="ja-JP" altLang="en-US" sz="8000" dirty="0" smtClean="0">
                <a:latin typeface="+mn-ea"/>
              </a:rPr>
              <a:t>い</a:t>
            </a:r>
            <a:r>
              <a:rPr lang="ja-JP" altLang="en-US" sz="8000" dirty="0">
                <a:latin typeface="+mn-ea"/>
              </a:rPr>
              <a:t>は</a:t>
            </a:r>
            <a:r>
              <a:rPr lang="ja-JP" altLang="en-US" sz="8000" dirty="0" smtClean="0">
                <a:latin typeface="+mn-ea"/>
              </a:rPr>
              <a:t>、</a:t>
            </a:r>
          </a:p>
          <a:p>
            <a:pPr marL="0" indent="0">
              <a:buNone/>
            </a:pPr>
            <a:r>
              <a:rPr lang="ja-JP" altLang="en-US" sz="8000" dirty="0">
                <a:latin typeface="+mn-ea"/>
              </a:rPr>
              <a:t>　</a:t>
            </a:r>
            <a:r>
              <a:rPr lang="ja-JP" altLang="en-US" sz="8000" dirty="0" smtClean="0">
                <a:latin typeface="+mn-ea"/>
              </a:rPr>
              <a:t>　　 緊張の発生領域が財政に移っている点にある。</a:t>
            </a:r>
            <a:endParaRPr lang="en-US" altLang="ja-JP" sz="8000" dirty="0" smtClean="0"/>
          </a:p>
          <a:p>
            <a:pPr marL="0" indent="0">
              <a:buNone/>
            </a:pPr>
            <a:r>
              <a:rPr lang="en-US" altLang="ja-JP" sz="8000" dirty="0"/>
              <a:t> </a:t>
            </a:r>
            <a:r>
              <a:rPr lang="en-US" altLang="ja-JP" sz="8000" dirty="0" smtClean="0"/>
              <a:t>                  </a:t>
            </a:r>
            <a:r>
              <a:rPr lang="ja-JP" altLang="en-US" sz="8000" dirty="0" smtClean="0"/>
              <a:t>⇒加盟諸国はＡ級市民とＢ級市民に分裂、</a:t>
            </a:r>
            <a:r>
              <a:rPr lang="ja-JP" altLang="ja-JP" sz="8000" dirty="0" smtClean="0"/>
              <a:t>ユーロ圏の「危機」はくり返される。</a:t>
            </a:r>
            <a:endParaRPr lang="en-US" altLang="ja-JP" sz="8000" dirty="0" smtClean="0"/>
          </a:p>
          <a:p>
            <a:pPr marL="0" indent="0">
              <a:buNone/>
            </a:pPr>
            <a:endParaRPr lang="en-US" altLang="ja-JP" sz="5000" dirty="0" smtClean="0"/>
          </a:p>
          <a:p>
            <a:pPr marL="0" indent="0">
              <a:buNone/>
            </a:pPr>
            <a:r>
              <a:rPr lang="en-US" altLang="ja-JP" sz="5000" dirty="0" smtClean="0"/>
              <a:t>            </a:t>
            </a:r>
            <a:endParaRPr lang="ja-JP" altLang="ja-JP" sz="5000" dirty="0"/>
          </a:p>
          <a:p>
            <a:endParaRPr lang="ja-JP" altLang="en-US" sz="4200" dirty="0"/>
          </a:p>
          <a:p>
            <a:pPr marL="0" indent="0">
              <a:buNone/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</a:t>
            </a:r>
            <a:endParaRPr lang="ja-JP" altLang="ja-JP" sz="2000" dirty="0"/>
          </a:p>
          <a:p>
            <a:endParaRPr lang="ja-JP" altLang="en-US" sz="1800" dirty="0" smtClean="0"/>
          </a:p>
          <a:p>
            <a:endParaRPr lang="ja-JP" altLang="en-US" sz="1800" dirty="0" smtClean="0"/>
          </a:p>
          <a:p>
            <a:endParaRPr lang="ja-JP" altLang="ja-JP" sz="1800" dirty="0" smtClean="0"/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0BC-48C0-4EB0-96F2-8856F4F11536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13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118</Words>
  <Application>Microsoft Office PowerPoint</Application>
  <PresentationFormat>ユーザー設定</PresentationFormat>
  <Paragraphs>341</Paragraphs>
  <Slides>19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アーカイブにもとづく欧州通貨統合史－－新たな知見と論点－－</dc:title>
  <dc:creator>gonjo</dc:creator>
  <cp:lastModifiedBy>内田　真人</cp:lastModifiedBy>
  <cp:revision>280</cp:revision>
  <cp:lastPrinted>2014-03-18T06:15:08Z</cp:lastPrinted>
  <dcterms:created xsi:type="dcterms:W3CDTF">2014-02-22T02:59:28Z</dcterms:created>
  <dcterms:modified xsi:type="dcterms:W3CDTF">2014-03-24T06:39:17Z</dcterms:modified>
</cp:coreProperties>
</file>